
<file path=[Content_Types].xml><?xml version="1.0" encoding="utf-8"?>
<Types xmlns="http://schemas.openxmlformats.org/package/2006/content-types">
  <Default ContentType="image/gif" Extension="gif"/>
  <Default ContentType="application/xml" Extension="xml"/>
  <Default ContentType="image/png" Extension="png"/>
  <Default ContentType="image/jpeg" Extension="jpeg"/>
  <Default ContentType="application/vnd.openxmlformats-officedocument.obfuscatedFont" Extension="odttf"/>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defaultTextStyle>
    <a:defPPr lvl="0">
      <a:defRPr lang="pl-PL"/>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2C4F1B3-20A5-45FA-8959-841ABF4F3348}" type="datetimeFigureOut">
              <a:rPr lang="pl-PL" smtClean="0"/>
              <a:t>18.05.2026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17644E4-416A-432C-9A0B-36E0C966E639}"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2C4F1B3-20A5-45FA-8959-841ABF4F3348}" type="datetimeFigureOut">
              <a:rPr lang="pl-PL" smtClean="0"/>
              <a:t>18.05.2026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17644E4-416A-432C-9A0B-36E0C966E639}"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2C4F1B3-20A5-45FA-8959-841ABF4F3348}" type="datetimeFigureOut">
              <a:rPr lang="pl-PL" smtClean="0"/>
              <a:t>18.05.2026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17644E4-416A-432C-9A0B-36E0C966E639}"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92C4F1B3-20A5-45FA-8959-841ABF4F3348}" type="datetimeFigureOut">
              <a:rPr lang="pl-PL" smtClean="0"/>
              <a:t>18.05.2026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17644E4-416A-432C-9A0B-36E0C966E639}" type="slidenum">
              <a:rPr lang="pl-PL" smtClean="0"/>
              <a:t>‹#›</a:t>
            </a:fld>
            <a:endParaRPr lang="pl-PL"/>
          </a:p>
        </p:txBody>
      </p:sp>
      <p:sp>
        <p:nvSpPr>
          <p:cNvPr id="7" name="Title 6"/>
          <p:cNvSpPr>
            <a:spLocks noGrp="1"/>
          </p:cNvSpPr>
          <p:nvPr>
            <p:ph type="title"/>
          </p:nvPr>
        </p:nvSpPr>
        <p:spPr/>
        <p:txBody>
          <a:bodyPr/>
          <a:lstStyle/>
          <a:p>
            <a:r>
              <a:rPr lang="pl-PL"/>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2C4F1B3-20A5-45FA-8959-841ABF4F3348}" type="datetimeFigureOut">
              <a:rPr lang="pl-PL" smtClean="0"/>
              <a:t>18.05.2026</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17644E4-416A-432C-9A0B-36E0C966E639}"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5" name="Date Placeholder 4"/>
          <p:cNvSpPr>
            <a:spLocks noGrp="1"/>
          </p:cNvSpPr>
          <p:nvPr>
            <p:ph type="dt" sz="half" idx="10"/>
          </p:nvPr>
        </p:nvSpPr>
        <p:spPr/>
        <p:txBody>
          <a:bodyPr/>
          <a:lstStyle/>
          <a:p>
            <a:fld id="{92C4F1B3-20A5-45FA-8959-841ABF4F3348}" type="datetimeFigureOut">
              <a:rPr lang="pl-PL" smtClean="0"/>
              <a:t>18.05.2026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17644E4-416A-432C-9A0B-36E0C966E639}"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2C4F1B3-20A5-45FA-8959-841ABF4F3348}" type="datetimeFigureOut">
              <a:rPr lang="pl-PL" smtClean="0"/>
              <a:t>18.05.2026</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17644E4-416A-432C-9A0B-36E0C966E639}"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92C4F1B3-20A5-45FA-8959-841ABF4F3348}" type="datetimeFigureOut">
              <a:rPr lang="pl-PL" smtClean="0"/>
              <a:t>18.05.2026</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17644E4-416A-432C-9A0B-36E0C966E639}"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2C4F1B3-20A5-45FA-8959-841ABF4F3348}" type="datetimeFigureOut">
              <a:rPr lang="pl-PL" smtClean="0"/>
              <a:t>18.05.2026</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17644E4-416A-432C-9A0B-36E0C966E639}"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2C4F1B3-20A5-45FA-8959-841ABF4F3348}" type="datetimeFigureOut">
              <a:rPr lang="pl-PL" smtClean="0"/>
              <a:t>18.05.2026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17644E4-416A-432C-9A0B-36E0C966E639}"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2C4F1B3-20A5-45FA-8959-841ABF4F3348}" type="datetimeFigureOut">
              <a:rPr lang="pl-PL" smtClean="0"/>
              <a:t>18.05.2026</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17644E4-416A-432C-9A0B-36E0C966E639}"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2C4F1B3-20A5-45FA-8959-841ABF4F3348}" type="datetimeFigureOut">
              <a:rPr lang="pl-PL" smtClean="0"/>
              <a:t>18.05.2026</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17644E4-416A-432C-9A0B-36E0C966E639}"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gemini.pl/poradnik/artykul/higiena-intymna-u-mezczyzn-jak-i-dlaczego-warto-o-nia-dbac/"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gemini.pl/poradnik/uroda/10-wskazowek-jak-dbac-o-higiene-late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gemini.pl/kategoria/higiena/artykuly-higieniczn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gemini.pl/kategoria/dziecko/kosmetyki-dla-dzieci/odparzenia" TargetMode="External"/><Relationship Id="rId2" Type="http://schemas.openxmlformats.org/officeDocument/2006/relationships/hyperlink" Target="https://gemini.pl/kategoria/zdrowie/dermatologia/choroby/atopowe-zapalenie-skory" TargetMode="External"/><Relationship Id="rId1" Type="http://schemas.openxmlformats.org/officeDocument/2006/relationships/slideLayout" Target="../slideLayouts/slideLayout7.xml"/><Relationship Id="rId4" Type="http://schemas.openxmlformats.org/officeDocument/2006/relationships/hyperlink" Target="https://gemini.pl/kategoria/zdrowie/dermatologia/problemy-skorne/oparzenia-slonecz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204864"/>
            <a:ext cx="7772400" cy="1780108"/>
          </a:xfrm>
        </p:spPr>
        <p:txBody>
          <a:bodyPr>
            <a:normAutofit/>
          </a:bodyPr>
          <a:lstStyle/>
          <a:p>
            <a:r>
              <a:rPr lang="pl-PL" sz="5400" b="1" dirty="0">
                <a:solidFill>
                  <a:srgbClr val="FFC000"/>
                </a:solidFill>
                <a:latin typeface="Castellar" panose="020A0402060406010301" pitchFamily="18" charset="0"/>
              </a:rPr>
              <a:t>Higiena osobista dzieci i młodzieży</a:t>
            </a:r>
          </a:p>
        </p:txBody>
      </p:sp>
    </p:spTree>
    <p:extLst>
      <p:ext uri="{BB962C8B-B14F-4D97-AF65-F5344CB8AC3E}">
        <p14:creationId xmlns:p14="http://schemas.microsoft.com/office/powerpoint/2010/main" val="401261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39551" y="404664"/>
            <a:ext cx="8136904" cy="6032421"/>
          </a:xfrm>
          <a:prstGeom prst="rect">
            <a:avLst/>
          </a:prstGeom>
        </p:spPr>
        <p:txBody>
          <a:bodyPr wrap="square">
            <a:spAutoFit/>
          </a:bodyPr>
          <a:lstStyle/>
          <a:p>
            <a:pPr algn="ctr"/>
            <a:r>
              <a:rPr lang="pl-PL" sz="2800" b="1" dirty="0">
                <a:solidFill>
                  <a:schemeClr val="tx2">
                    <a:lumMod val="75000"/>
                  </a:schemeClr>
                </a:solidFill>
                <a:latin typeface="Castellar" panose="020A0402060406010301" pitchFamily="18" charset="0"/>
              </a:rPr>
              <a:t>HIGIENA STÓP I PAZNOKCI</a:t>
            </a:r>
          </a:p>
          <a:p>
            <a:endParaRPr lang="pl-PL" b="1" dirty="0"/>
          </a:p>
          <a:p>
            <a:r>
              <a:rPr lang="pl-PL" sz="2000" dirty="0"/>
              <a:t>Podczas codziennego mycia nie można pominąć paznokci, których prawidłowa higiena wymaga oddzielnych czynności. Do czyszczenia paznokci przeznaczone są specjalne szczoteczki, które usuwają brud zarówno z ich powierzchni, jak i ten zgromadzony pod płytką paznokciową. </a:t>
            </a:r>
          </a:p>
          <a:p>
            <a:endParaRPr lang="pl-PL" sz="2000" dirty="0"/>
          </a:p>
          <a:p>
            <a:endParaRPr lang="pl-PL" sz="2000" dirty="0"/>
          </a:p>
          <a:p>
            <a:endParaRPr lang="pl-PL" sz="2000" dirty="0"/>
          </a:p>
          <a:p>
            <a:endParaRPr lang="pl-PL" sz="2000" dirty="0"/>
          </a:p>
          <a:p>
            <a:endParaRPr lang="pl-PL" sz="2000" dirty="0"/>
          </a:p>
          <a:p>
            <a:endParaRPr lang="pl-PL" sz="2000" dirty="0"/>
          </a:p>
          <a:p>
            <a:r>
              <a:rPr lang="pl-PL" sz="2000" dirty="0"/>
              <a:t>Do mycia należy używać wody z mydłem. Paznokcie należy regularnie obcinać, jednak nie za krótko i bez wycinania kątów paznokcia. Piłowanie paznokci najlepiej przeprowadzić przy pomocy pilnika szklanego. Ponieważ pod paznokciami (zwłaszcza dłuższymi) gromadzą się drobnoustroje, bezpośredni kontakt z ustami zwiększa ryzyko złapania infekcji.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655900"/>
            <a:ext cx="237626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71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620688"/>
            <a:ext cx="8208912" cy="5570756"/>
          </a:xfrm>
          <a:prstGeom prst="rect">
            <a:avLst/>
          </a:prstGeom>
        </p:spPr>
        <p:txBody>
          <a:bodyPr wrap="square">
            <a:spAutoFit/>
          </a:bodyPr>
          <a:lstStyle/>
          <a:p>
            <a:pPr algn="ctr"/>
            <a:r>
              <a:rPr lang="pl-PL" sz="2800" b="1" dirty="0">
                <a:solidFill>
                  <a:schemeClr val="tx2">
                    <a:lumMod val="75000"/>
                  </a:schemeClr>
                </a:solidFill>
                <a:latin typeface="Castellar" panose="020A0402060406010301" pitchFamily="18" charset="0"/>
              </a:rPr>
              <a:t>HIGIENA STÓP I PAZNOKCI……………</a:t>
            </a:r>
          </a:p>
          <a:p>
            <a:endParaRPr lang="pl-PL" sz="2800" b="1" dirty="0">
              <a:latin typeface="Castellar" panose="020A0402060406010301" pitchFamily="18" charset="0"/>
            </a:endParaRPr>
          </a:p>
          <a:p>
            <a:r>
              <a:rPr lang="pl-PL" sz="2000" dirty="0"/>
              <a:t>Paznokcie u stóp należy obcinać na prosto, bez zaokrąglania bocznych krawędzi. Nadmierne ich przycinanie może spowodować wrastanie paznokci. Nie wolno wprowadzać ostrego końca nożyczek ani pilnika między paznokieć a otaczającą go skórę. Nawet niewielkie zranienia mogą stać się przyczyną zakażenia. Dbając o codzienną higienę stóp, należy starannie myć przestrzenie międzypalcowe, pamiętając o dokładnym osuszaniu. </a:t>
            </a:r>
          </a:p>
          <a:p>
            <a:r>
              <a:rPr lang="pl-PL" sz="2000" dirty="0"/>
              <a:t>Ważną rolę odgrywa także właściwy dobór obuwia, </a:t>
            </a:r>
          </a:p>
          <a:p>
            <a:r>
              <a:rPr lang="pl-PL" sz="2000" dirty="0"/>
              <a:t>które nie może być zbyt ciasne.  Ucisk powoduje </a:t>
            </a:r>
          </a:p>
          <a:p>
            <a:r>
              <a:rPr lang="pl-PL" sz="2000" dirty="0"/>
              <a:t>deformację płytki paznokciowej, uszkodzenie tkanek </a:t>
            </a:r>
          </a:p>
          <a:p>
            <a:r>
              <a:rPr lang="pl-PL" sz="2000" dirty="0"/>
              <a:t>miękkich i stan zapalny, co zwiększa podatność na </a:t>
            </a:r>
          </a:p>
          <a:p>
            <a:r>
              <a:rPr lang="pl-PL" sz="2000" dirty="0"/>
              <a:t>infekcje grzybicze i bakteryjne. Buty powinny być </a:t>
            </a:r>
          </a:p>
          <a:p>
            <a:r>
              <a:rPr lang="pl-PL" sz="2000" dirty="0"/>
              <a:t>wykonane z oddychających materiałów, aby stopy </a:t>
            </a:r>
          </a:p>
          <a:p>
            <a:r>
              <a:rPr lang="pl-PL" sz="2000" dirty="0"/>
              <a:t>nie przebywały w wilgotnym środowisku </a:t>
            </a:r>
          </a:p>
          <a:p>
            <a:r>
              <a:rPr lang="pl-PL" sz="2000" dirty="0"/>
              <a:t>Wynikającym z nadmiernego pocenia;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880" y="3933056"/>
            <a:ext cx="2460104" cy="246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32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489654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813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1052736"/>
            <a:ext cx="8049885" cy="4647426"/>
          </a:xfrm>
          <a:prstGeom prst="rect">
            <a:avLst/>
          </a:prstGeom>
        </p:spPr>
        <p:txBody>
          <a:bodyPr wrap="square">
            <a:spAutoFit/>
          </a:bodyPr>
          <a:lstStyle/>
          <a:p>
            <a:pPr algn="ctr"/>
            <a:r>
              <a:rPr lang="pl-PL" sz="2800" b="1" dirty="0">
                <a:solidFill>
                  <a:schemeClr val="accent6">
                    <a:lumMod val="50000"/>
                  </a:schemeClr>
                </a:solidFill>
                <a:latin typeface="Castellar" panose="020A0402060406010301" pitchFamily="18" charset="0"/>
              </a:rPr>
              <a:t>HIGIENA JAMY USTNEJ </a:t>
            </a:r>
          </a:p>
          <a:p>
            <a:pPr algn="ctr"/>
            <a:endParaRPr lang="pl-PL" sz="2800" b="1" dirty="0">
              <a:solidFill>
                <a:schemeClr val="accent6">
                  <a:lumMod val="50000"/>
                </a:schemeClr>
              </a:solidFill>
              <a:latin typeface="Castellar" panose="020A0402060406010301" pitchFamily="18" charset="0"/>
            </a:endParaRPr>
          </a:p>
          <a:p>
            <a:r>
              <a:rPr lang="pl-PL" sz="2000" dirty="0"/>
              <a:t>Właściwa higiena jamy ustnej chroni przede wszystkim przed rozwojem próchnicy i chorób przyzębia. Regularne mycie zębów z uwzględnieniem języka zapobiega także powstawaniu nieprzyjemnego zapachu z ust. </a:t>
            </a:r>
          </a:p>
          <a:p>
            <a:endParaRPr lang="pl-PL" sz="2000" dirty="0"/>
          </a:p>
          <a:p>
            <a:endParaRPr lang="pl-PL" sz="2000" dirty="0"/>
          </a:p>
          <a:p>
            <a:r>
              <a:rPr lang="pl-PL" sz="2000" dirty="0"/>
              <a:t>Zęby powinno się myć </a:t>
            </a:r>
          </a:p>
          <a:p>
            <a:r>
              <a:rPr lang="pl-PL" sz="2000" dirty="0"/>
              <a:t>przynajmniej dwa razy dziennie, </a:t>
            </a:r>
          </a:p>
          <a:p>
            <a:r>
              <a:rPr lang="pl-PL" sz="2000" dirty="0"/>
              <a:t>a najlepiej po każdym posiłku. </a:t>
            </a:r>
          </a:p>
          <a:p>
            <a:r>
              <a:rPr lang="pl-PL" sz="2000" dirty="0"/>
              <a:t>Szczoteczkę należy wymieniać </a:t>
            </a:r>
          </a:p>
          <a:p>
            <a:r>
              <a:rPr lang="pl-PL" sz="2000" dirty="0"/>
              <a:t>co 2-3 miesiące lub częściej, </a:t>
            </a:r>
          </a:p>
          <a:p>
            <a:r>
              <a:rPr lang="pl-PL" sz="2000" dirty="0"/>
              <a:t>a dwa razy do roku odbywać </a:t>
            </a:r>
          </a:p>
          <a:p>
            <a:r>
              <a:rPr lang="pl-PL" sz="2000" dirty="0"/>
              <a:t>profilaktyczne wizyty u dentysty. </a:t>
            </a:r>
          </a:p>
        </p:txBody>
      </p:sp>
      <p:pic>
        <p:nvPicPr>
          <p:cNvPr id="1026" name="Picture 2" descr="I fratelli si lavano i denti insieme | Foto Gr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284984"/>
            <a:ext cx="4514850"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00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1166843"/>
            <a:ext cx="7848872" cy="4185761"/>
          </a:xfrm>
          <a:prstGeom prst="rect">
            <a:avLst/>
          </a:prstGeom>
        </p:spPr>
        <p:txBody>
          <a:bodyPr wrap="square">
            <a:spAutoFit/>
          </a:bodyPr>
          <a:lstStyle/>
          <a:p>
            <a:pPr algn="ctr"/>
            <a:r>
              <a:rPr lang="pl-PL" sz="2800" b="1" dirty="0">
                <a:solidFill>
                  <a:srgbClr val="FF0000"/>
                </a:solidFill>
                <a:latin typeface="Castellar" panose="020A0402060406010301" pitchFamily="18" charset="0"/>
              </a:rPr>
              <a:t>HIGIENA JAMY USTNEJ </a:t>
            </a:r>
          </a:p>
          <a:p>
            <a:pPr algn="ctr"/>
            <a:endParaRPr lang="pl-PL" b="1" dirty="0">
              <a:solidFill>
                <a:schemeClr val="accent6">
                  <a:lumMod val="50000"/>
                </a:schemeClr>
              </a:solidFill>
              <a:latin typeface="Castellar" panose="020A0402060406010301" pitchFamily="18" charset="0"/>
            </a:endParaRPr>
          </a:p>
          <a:p>
            <a:r>
              <a:rPr lang="pl-PL" sz="2000" dirty="0"/>
              <a:t>W profilaktyce chorób zębów ważną rolę odgrywa także dieta. Nadmiar cukrów prostych, słodkie napoje i częste podjadanie między posiłkami sprzyja rozwojowi próchnicy. Dobrym zwyczajem jest używanie nici dentystycznej. Usunie ona resztki pokarmu zalegające w szczelinach pomiędzy zębami, które są nieosiągalne dla zwykłej szczoteczki. Warto pamiętać, że w Polsce w ramach świadczenia NFZ wszystkie osoby mogą raz do roku skorzystać z bezpłatnego zabiegu oczyszczania (tzw. </a:t>
            </a:r>
            <a:r>
              <a:rPr lang="pl-PL" sz="2000" dirty="0" err="1"/>
              <a:t>scaling</a:t>
            </a:r>
            <a:r>
              <a:rPr lang="pl-PL" sz="2000" dirty="0"/>
              <a:t>) i polerowania (</a:t>
            </a:r>
            <a:r>
              <a:rPr lang="pl-PL" sz="2000" dirty="0" err="1"/>
              <a:t>polishing</a:t>
            </a:r>
            <a:r>
              <a:rPr lang="pl-PL" sz="2000" dirty="0"/>
              <a:t>) zębów. Jest to zabieg profilaktyczny mający na celu usunięcie kamienia nazębnego i </a:t>
            </a:r>
            <a:r>
              <a:rPr lang="pl-PL" sz="2000" dirty="0" err="1"/>
              <a:t>biofilmu</a:t>
            </a:r>
            <a:r>
              <a:rPr lang="pl-PL" sz="2000" dirty="0"/>
              <a:t> bakteryjnego odkładającego się na zębach; W szkołach przeprowadzana jest bezpłatnie fluoryzacja zębów. </a:t>
            </a:r>
          </a:p>
        </p:txBody>
      </p:sp>
    </p:spTree>
    <p:extLst>
      <p:ext uri="{BB962C8B-B14F-4D97-AF65-F5344CB8AC3E}">
        <p14:creationId xmlns:p14="http://schemas.microsoft.com/office/powerpoint/2010/main" val="97730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692696"/>
            <a:ext cx="8064896" cy="5447645"/>
          </a:xfrm>
          <a:prstGeom prst="rect">
            <a:avLst/>
          </a:prstGeom>
        </p:spPr>
        <p:txBody>
          <a:bodyPr wrap="square">
            <a:spAutoFit/>
          </a:bodyPr>
          <a:lstStyle/>
          <a:p>
            <a:pPr algn="ctr"/>
            <a:r>
              <a:rPr lang="pl-PL" sz="2800" b="1" dirty="0">
                <a:solidFill>
                  <a:srgbClr val="FF0000"/>
                </a:solidFill>
                <a:latin typeface="Castellar" panose="020A0402060406010301" pitchFamily="18" charset="0"/>
              </a:rPr>
              <a:t>HIGIENA USZU </a:t>
            </a:r>
          </a:p>
          <a:p>
            <a:endParaRPr lang="pl-PL" sz="2000" dirty="0">
              <a:latin typeface="+mj-lt"/>
            </a:endParaRPr>
          </a:p>
          <a:p>
            <a:r>
              <a:rPr lang="pl-PL" sz="2000" dirty="0">
                <a:latin typeface="+mj-lt"/>
              </a:rPr>
              <a:t>Codzienna higiena uszu powinna sprowadzać się do mycia małżowin usznych ciepłą wodą z mydłem oraz usuwania nadmiaru woskowiny, która wydostała się na zewnątrz kanału słuchowego. Można do tego użyć bawełnianego płatka kosmetycznego, własnego palca lub patyczka kosmetycznego, ale uważając, aby nie wprowadzać go w głąb przewodu słuchowego. Wkładanie patyczka do ucha może doprowadzić do </a:t>
            </a:r>
            <a:r>
              <a:rPr lang="pl-PL" sz="2000" dirty="0" err="1">
                <a:latin typeface="+mj-lt"/>
              </a:rPr>
              <a:t>mikrourazów</a:t>
            </a:r>
            <a:r>
              <a:rPr lang="pl-PL" sz="2000" dirty="0">
                <a:latin typeface="+mj-lt"/>
              </a:rPr>
              <a:t>, pozostawienia ciała obcego w przewodzie słuchowym (np. drobinki waty) i powstania czopu woskowinowego, który może być przyczyną wielu dolegliwości (np. niedosłuch, szumy uszne, ból). Gdy dojdzie do wytworzenia czopu, jego usunięcie wymaga zastosowania specjalnych preparatów do czyszczenia uszu (krople, aerozole, ampułki), które upłynniają wydzielinę, ułatwiając jej usuwanie. Jeśli mimo użycia środków dostępnych bez recepty czop woskowinowy nadal zalega, powodując nieprzyjemne dolegliwości, należy udać się do lekarza, który wykona irygację ucha lub mechanicznie usunie czop. </a:t>
            </a:r>
          </a:p>
        </p:txBody>
      </p:sp>
    </p:spTree>
    <p:extLst>
      <p:ext uri="{BB962C8B-B14F-4D97-AF65-F5344CB8AC3E}">
        <p14:creationId xmlns:p14="http://schemas.microsoft.com/office/powerpoint/2010/main" val="1212453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9268" y="1052736"/>
            <a:ext cx="8208912" cy="1446550"/>
          </a:xfrm>
          <a:prstGeom prst="rect">
            <a:avLst/>
          </a:prstGeom>
        </p:spPr>
        <p:txBody>
          <a:bodyPr wrap="square">
            <a:spAutoFit/>
          </a:bodyPr>
          <a:lstStyle/>
          <a:p>
            <a:pPr algn="ctr"/>
            <a:r>
              <a:rPr lang="pl-PL" sz="4000" dirty="0">
                <a:solidFill>
                  <a:srgbClr val="FF0000"/>
                </a:solidFill>
                <a:latin typeface="Castellar" panose="020A0402060406010301" pitchFamily="18" charset="0"/>
              </a:rPr>
              <a:t>Podstawowe zasady higieny osobistej</a:t>
            </a:r>
            <a:r>
              <a:rPr lang="pl-PL" sz="4800" dirty="0">
                <a:solidFill>
                  <a:srgbClr val="FF0000"/>
                </a:solidFill>
                <a:latin typeface="Castellar" panose="020A0402060406010301" pitchFamily="18" charset="0"/>
              </a:rPr>
              <a:t> </a:t>
            </a:r>
          </a:p>
        </p:txBody>
      </p:sp>
      <p:pic>
        <p:nvPicPr>
          <p:cNvPr id="3" name="Obraz 2" descr="Higiena intymna u mężczyzn – jak i dlaczego warto o nią dbać?">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538469"/>
            <a:ext cx="2657847" cy="3476739"/>
          </a:xfrm>
          <a:prstGeom prst="rect">
            <a:avLst/>
          </a:prstGeom>
          <a:noFill/>
          <a:ln>
            <a:noFill/>
          </a:ln>
        </p:spPr>
      </p:pic>
    </p:spTree>
    <p:extLst>
      <p:ext uri="{BB962C8B-B14F-4D97-AF65-F5344CB8AC3E}">
        <p14:creationId xmlns:p14="http://schemas.microsoft.com/office/powerpoint/2010/main" val="1696612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980728"/>
            <a:ext cx="8712968" cy="5447645"/>
          </a:xfrm>
          <a:prstGeom prst="rect">
            <a:avLst/>
          </a:prstGeom>
        </p:spPr>
        <p:txBody>
          <a:bodyPr wrap="square">
            <a:spAutoFit/>
          </a:bodyPr>
          <a:lstStyle/>
          <a:p>
            <a:r>
              <a:rPr lang="pl-PL" sz="2800" dirty="0">
                <a:solidFill>
                  <a:srgbClr val="002060"/>
                </a:solidFill>
                <a:latin typeface="+mj-lt"/>
              </a:rPr>
              <a:t>Dbając o higienę osobistą, należy pamiętać zwłaszcza o: </a:t>
            </a:r>
          </a:p>
          <a:p>
            <a:endParaRPr lang="pl-PL" sz="2000" dirty="0">
              <a:latin typeface="+mj-lt"/>
            </a:endParaRPr>
          </a:p>
          <a:p>
            <a:pPr marL="285750" lvl="0" indent="-285750">
              <a:buFont typeface="Wingdings" panose="05000000000000000000" pitchFamily="2" charset="2"/>
              <a:buChar char="q"/>
            </a:pPr>
            <a:r>
              <a:rPr lang="pl-PL" sz="2000" b="1" dirty="0">
                <a:latin typeface="+mj-lt"/>
              </a:rPr>
              <a:t>częstym myciu rąk</a:t>
            </a:r>
            <a:r>
              <a:rPr lang="pl-PL" sz="2000" dirty="0">
                <a:latin typeface="+mj-lt"/>
              </a:rPr>
              <a:t> – na zwilżone bieżącą wodą dłonie nakładamy mydło, a następnie przez minimum 30 sekund myjemy ręce, uwzględniając zarówno wierzch, jak i wnętrze dłoni, wszystkie palce i przestrzenie między nimi oraz nadgarstki. Dłonie należy myć jak najczęściej, a koniecznie po przyjściu do domu z podwórka, ze sklepu, szkoły, pracy, po podróży komunikacją miejską, skorzystaniu z toalety, zabawie ze zwierzęciem, kontakcie z osobą chorą, przed przygotowywaniem posiłku i przed jedzeniem; </a:t>
            </a:r>
          </a:p>
          <a:p>
            <a:pPr lvl="0"/>
            <a:endParaRPr lang="pl-PL" sz="2000" dirty="0">
              <a:latin typeface="+mj-lt"/>
            </a:endParaRPr>
          </a:p>
          <a:p>
            <a:pPr marL="285750" lvl="0" indent="-285750">
              <a:buFont typeface="Wingdings" panose="05000000000000000000" pitchFamily="2" charset="2"/>
              <a:buChar char="q"/>
            </a:pPr>
            <a:r>
              <a:rPr lang="pl-PL" sz="2000" b="1" dirty="0">
                <a:latin typeface="+mj-lt"/>
              </a:rPr>
              <a:t>myciu zębów po każdym posiłku</a:t>
            </a:r>
            <a:r>
              <a:rPr lang="pl-PL" sz="2000" dirty="0">
                <a:latin typeface="+mj-lt"/>
              </a:rPr>
              <a:t> – a przynajmniej dwa razy dziennie (rano po śniadaniu oraz wieczorem przed snem); </a:t>
            </a:r>
          </a:p>
          <a:p>
            <a:pPr lvl="0"/>
            <a:endParaRPr lang="pl-PL" sz="2000" dirty="0">
              <a:latin typeface="+mj-lt"/>
            </a:endParaRPr>
          </a:p>
          <a:p>
            <a:pPr marL="285750" lvl="0" indent="-285750">
              <a:buFont typeface="Wingdings" panose="05000000000000000000" pitchFamily="2" charset="2"/>
              <a:buChar char="q"/>
            </a:pPr>
            <a:r>
              <a:rPr lang="pl-PL" sz="2000" b="1" dirty="0">
                <a:latin typeface="+mj-lt"/>
              </a:rPr>
              <a:t>codziennej kąpieli</a:t>
            </a:r>
            <a:r>
              <a:rPr lang="pl-PL" sz="2000" dirty="0">
                <a:latin typeface="+mj-lt"/>
              </a:rPr>
              <a:t>, a zwłaszcza myciu okolic intymnych; </a:t>
            </a:r>
          </a:p>
          <a:p>
            <a:pPr lvl="0"/>
            <a:endParaRPr lang="pl-PL" sz="2000" dirty="0">
              <a:latin typeface="+mj-lt"/>
            </a:endParaRPr>
          </a:p>
          <a:p>
            <a:pPr marL="285750" lvl="0" indent="-285750">
              <a:buFont typeface="Wingdings" panose="05000000000000000000" pitchFamily="2" charset="2"/>
              <a:buChar char="q"/>
            </a:pPr>
            <a:r>
              <a:rPr lang="pl-PL" sz="2000" b="1" dirty="0">
                <a:latin typeface="+mj-lt"/>
              </a:rPr>
              <a:t>regularnym oczyszczaniu uszu</a:t>
            </a:r>
            <a:r>
              <a:rPr lang="pl-PL" sz="2000" dirty="0">
                <a:latin typeface="+mj-lt"/>
              </a:rPr>
              <a:t> z woskowiny; </a:t>
            </a:r>
          </a:p>
          <a:p>
            <a:pPr lvl="0"/>
            <a:endParaRPr lang="pl-PL" sz="2000" dirty="0">
              <a:latin typeface="+mj-lt"/>
            </a:endParaRPr>
          </a:p>
        </p:txBody>
      </p:sp>
    </p:spTree>
    <p:extLst>
      <p:ext uri="{BB962C8B-B14F-4D97-AF65-F5344CB8AC3E}">
        <p14:creationId xmlns:p14="http://schemas.microsoft.com/office/powerpoint/2010/main" val="290781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8295" y="188640"/>
            <a:ext cx="8640960" cy="6555641"/>
          </a:xfrm>
          <a:prstGeom prst="rect">
            <a:avLst/>
          </a:prstGeom>
        </p:spPr>
        <p:txBody>
          <a:bodyPr wrap="square">
            <a:spAutoFit/>
          </a:bodyPr>
          <a:lstStyle/>
          <a:p>
            <a:pPr marL="285750" lvl="0" indent="-285750">
              <a:buFont typeface="Wingdings" panose="05000000000000000000" pitchFamily="2" charset="2"/>
              <a:buChar char="q"/>
            </a:pPr>
            <a:r>
              <a:rPr lang="pl-PL" sz="2000" b="1" dirty="0"/>
              <a:t>niepożyczaniu ani nieużywaniu cudzych przedmiotów osobistych</a:t>
            </a:r>
            <a:r>
              <a:rPr lang="pl-PL" sz="2000" dirty="0"/>
              <a:t>, takich jak grzebień, ręcznik, gąbka do mycia, kosmetyki, obcinacz do paznokci, golarka, buty itp.; </a:t>
            </a:r>
          </a:p>
          <a:p>
            <a:pPr lvl="0"/>
            <a:endParaRPr lang="pl-PL" sz="2000" dirty="0"/>
          </a:p>
          <a:p>
            <a:pPr marL="285750" lvl="0" indent="-285750">
              <a:buFont typeface="Wingdings" panose="05000000000000000000" pitchFamily="2" charset="2"/>
              <a:buChar char="q"/>
            </a:pPr>
            <a:r>
              <a:rPr lang="pl-PL" sz="2000" b="1" dirty="0"/>
              <a:t>codziennej zmianie bielizny</a:t>
            </a:r>
            <a:r>
              <a:rPr lang="pl-PL" sz="2000" dirty="0"/>
              <a:t> na czystą, wymianie piżamy raz na 3 dni i częstej zmianie odzieży. Ubranie powinno być dostosowane do panujących warunków pogodowych – w lecie wybierajmy przewiewne, lekkie materiały, a zimą odzież powinna zapewniać odpowiedni komfort termiczny. Należy unikać zarówno przegrzewania ciała, jak i wychłodzenia; </a:t>
            </a:r>
          </a:p>
          <a:p>
            <a:pPr lvl="0"/>
            <a:endParaRPr lang="pl-PL" sz="2000" dirty="0"/>
          </a:p>
          <a:p>
            <a:pPr marL="285750" lvl="0" indent="-285750">
              <a:buFont typeface="Wingdings" panose="05000000000000000000" pitchFamily="2" charset="2"/>
              <a:buChar char="q"/>
            </a:pPr>
            <a:r>
              <a:rPr lang="pl-PL" sz="2000" b="1" dirty="0"/>
              <a:t>praniu i wymianie pościeli co tydzień</a:t>
            </a:r>
            <a:r>
              <a:rPr lang="pl-PL" sz="2000" dirty="0"/>
              <a:t>. Pranie pościeli bawełnianej w temperaturze co najmniej 60°C pozwoli na wyeliminowanie bakterii, grzybów i roztoczy; </a:t>
            </a:r>
          </a:p>
          <a:p>
            <a:pPr lvl="0"/>
            <a:endParaRPr lang="pl-PL" sz="2000" dirty="0"/>
          </a:p>
          <a:p>
            <a:pPr marL="285750" lvl="0" indent="-285750">
              <a:buFont typeface="Wingdings" panose="05000000000000000000" pitchFamily="2" charset="2"/>
              <a:buChar char="q"/>
            </a:pPr>
            <a:r>
              <a:rPr lang="pl-PL" sz="2000" b="1" dirty="0"/>
              <a:t>częstej wymianie ręczników na czyste</a:t>
            </a:r>
            <a:r>
              <a:rPr lang="pl-PL" sz="2000" dirty="0"/>
              <a:t> – ręczniki, którymi wycieramy twarz i ręce powinno zmieniać się codziennie, a ręczniki kąpielowe raz na trzy dni. Po każdym użyciu mokry ręcznik należy rozwiesić w taki sposób, aby umożliwić mu całkowite wyschnięcie do następnej kąpieli. Na wilgotnym materiale łatwo mnożą się bakterie i grzyby; </a:t>
            </a:r>
          </a:p>
          <a:p>
            <a:pPr lvl="0"/>
            <a:endParaRPr lang="pl-PL" sz="2000" dirty="0"/>
          </a:p>
          <a:p>
            <a:pPr marL="285750" lvl="0" indent="-285750">
              <a:buFont typeface="Wingdings" panose="05000000000000000000" pitchFamily="2" charset="2"/>
              <a:buChar char="q"/>
            </a:pPr>
            <a:r>
              <a:rPr lang="pl-PL" sz="2000" b="1" dirty="0"/>
              <a:t>codzienne wietrzenie mieszkania</a:t>
            </a:r>
            <a:r>
              <a:rPr lang="pl-PL" sz="2000" dirty="0"/>
              <a:t> rano i wieczorem. </a:t>
            </a:r>
          </a:p>
        </p:txBody>
      </p:sp>
    </p:spTree>
    <p:extLst>
      <p:ext uri="{BB962C8B-B14F-4D97-AF65-F5344CB8AC3E}">
        <p14:creationId xmlns:p14="http://schemas.microsoft.com/office/powerpoint/2010/main" val="1123131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3956" y="836712"/>
            <a:ext cx="8821646" cy="830997"/>
          </a:xfrm>
          <a:prstGeom prst="rect">
            <a:avLst/>
          </a:prstGeom>
        </p:spPr>
        <p:txBody>
          <a:bodyPr wrap="none">
            <a:spAutoFit/>
          </a:bodyPr>
          <a:lstStyle/>
          <a:p>
            <a:r>
              <a:rPr lang="pl-PL" sz="4800" dirty="0">
                <a:solidFill>
                  <a:schemeClr val="accent3">
                    <a:lumMod val="75000"/>
                  </a:schemeClr>
                </a:solidFill>
                <a:latin typeface="Harrington" panose="04040505050A02020702" pitchFamily="82" charset="0"/>
              </a:rPr>
              <a:t>Podstawowe nawyki higieniczne</a:t>
            </a:r>
            <a:r>
              <a:rPr lang="pl-PL" dirty="0"/>
              <a:t> </a:t>
            </a:r>
          </a:p>
        </p:txBody>
      </p:sp>
      <p:pic>
        <p:nvPicPr>
          <p:cNvPr id="3" name="Obraz 2" descr="10 wskazówek, jak dbać o higienę latem!">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988840"/>
            <a:ext cx="2945879" cy="4153832"/>
          </a:xfrm>
          <a:prstGeom prst="rect">
            <a:avLst/>
          </a:prstGeom>
          <a:noFill/>
          <a:ln>
            <a:noFill/>
          </a:ln>
        </p:spPr>
      </p:pic>
    </p:spTree>
    <p:extLst>
      <p:ext uri="{BB962C8B-B14F-4D97-AF65-F5344CB8AC3E}">
        <p14:creationId xmlns:p14="http://schemas.microsoft.com/office/powerpoint/2010/main" val="262593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3528" y="1166843"/>
            <a:ext cx="8496944" cy="4401205"/>
          </a:xfrm>
          <a:prstGeom prst="rect">
            <a:avLst/>
          </a:prstGeom>
        </p:spPr>
        <p:txBody>
          <a:bodyPr wrap="square">
            <a:spAutoFit/>
          </a:bodyPr>
          <a:lstStyle/>
          <a:p>
            <a:pPr algn="ctr"/>
            <a:r>
              <a:rPr lang="pl-PL" sz="2800" b="1" dirty="0">
                <a:solidFill>
                  <a:srgbClr val="FFC000"/>
                </a:solidFill>
                <a:latin typeface="Castellar" panose="020A0402060406010301" pitchFamily="18" charset="0"/>
              </a:rPr>
              <a:t>Co to jest higiena osobista?  </a:t>
            </a:r>
          </a:p>
          <a:p>
            <a:endParaRPr lang="pl-PL" b="1" dirty="0"/>
          </a:p>
          <a:p>
            <a:r>
              <a:rPr lang="pl-PL" dirty="0"/>
              <a:t>Termin higiena pochodzi od greckiego słowa „</a:t>
            </a:r>
            <a:r>
              <a:rPr lang="pl-PL" b="1" i="1" dirty="0" err="1"/>
              <a:t>hygieinos</a:t>
            </a:r>
            <a:r>
              <a:rPr lang="pl-PL" b="1" i="1" dirty="0"/>
              <a:t>”, </a:t>
            </a:r>
            <a:r>
              <a:rPr lang="pl-PL" i="1" dirty="0"/>
              <a:t>co </a:t>
            </a:r>
            <a:r>
              <a:rPr lang="pl-PL" dirty="0"/>
              <a:t>oznacza </a:t>
            </a:r>
            <a:r>
              <a:rPr lang="pl-PL" b="1" dirty="0"/>
              <a:t>zdrowie</a:t>
            </a:r>
            <a:r>
              <a:rPr lang="pl-PL" dirty="0"/>
              <a:t>. </a:t>
            </a:r>
          </a:p>
          <a:p>
            <a:endParaRPr lang="pl-PL" dirty="0"/>
          </a:p>
          <a:p>
            <a:r>
              <a:rPr lang="pl-PL" dirty="0"/>
              <a:t>Choć większości osób higiena kojarzy się głównie z dbaniem o czystość ciała, medyczna definicja higieny jest znacznie szersza. </a:t>
            </a:r>
          </a:p>
          <a:p>
            <a:endParaRPr lang="pl-PL" dirty="0"/>
          </a:p>
          <a:p>
            <a:r>
              <a:rPr lang="pl-PL" dirty="0"/>
              <a:t>Higiena jako dział medycyny zajmuje się badaniem wpływu różnorodnych czynników zewnętrznych na zdrowie człowieka. </a:t>
            </a:r>
          </a:p>
          <a:p>
            <a:endParaRPr lang="pl-PL" b="1" dirty="0"/>
          </a:p>
          <a:p>
            <a:r>
              <a:rPr lang="pl-PL" b="1" dirty="0"/>
              <a:t>Higiena osobista natomiast obejmuje wszelkie praktyki podejmowane indywidualnie przez daną jednostkę mające na celu zachowanie zdrowia fizycznego i psychicznego.</a:t>
            </a:r>
            <a:r>
              <a:rPr lang="pl-PL" dirty="0"/>
              <a:t> </a:t>
            </a:r>
          </a:p>
          <a:p>
            <a:endParaRPr lang="pl-PL" dirty="0"/>
          </a:p>
          <a:p>
            <a:r>
              <a:rPr lang="pl-PL" dirty="0"/>
              <a:t>Działania te mają chronić przed rozwojem choroby, powstawaniem urazów i zapewniać utrzymanie jak najlepszej kondycji fizycznej i psychicznej człowieka. </a:t>
            </a:r>
          </a:p>
        </p:txBody>
      </p:sp>
    </p:spTree>
    <p:extLst>
      <p:ext uri="{BB962C8B-B14F-4D97-AF65-F5344CB8AC3E}">
        <p14:creationId xmlns:p14="http://schemas.microsoft.com/office/powerpoint/2010/main" val="353961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620688"/>
            <a:ext cx="8280920" cy="5632311"/>
          </a:xfrm>
          <a:prstGeom prst="rect">
            <a:avLst/>
          </a:prstGeom>
        </p:spPr>
        <p:txBody>
          <a:bodyPr wrap="square">
            <a:spAutoFit/>
          </a:bodyPr>
          <a:lstStyle/>
          <a:p>
            <a:r>
              <a:rPr lang="pl-PL" sz="2000" dirty="0"/>
              <a:t>Nawyki </a:t>
            </a:r>
            <a:r>
              <a:rPr lang="pl-PL" sz="2000" u="sng" dirty="0">
                <a:hlinkClick r:id="rId2"/>
              </a:rPr>
              <a:t>higieniczne</a:t>
            </a:r>
            <a:r>
              <a:rPr lang="pl-PL" sz="2000" dirty="0"/>
              <a:t> są ważnym elementem </a:t>
            </a:r>
            <a:r>
              <a:rPr lang="pl-PL" sz="2000" dirty="0" err="1"/>
              <a:t>zachowań</a:t>
            </a:r>
            <a:r>
              <a:rPr lang="pl-PL" sz="2000" dirty="0"/>
              <a:t> prozdrowotnych, które są kształtowane już od najmłodszych lat życia. Dzieci uczą się od rodziców rutynowego wykonywania określonych czynności higienicznych, dzięki czemu również w przyszłości przestrzegają wyuczonych zasad higieny.  </a:t>
            </a:r>
          </a:p>
          <a:p>
            <a:endParaRPr lang="pl-PL" sz="2000" dirty="0"/>
          </a:p>
          <a:p>
            <a:r>
              <a:rPr lang="pl-PL" sz="2000" dirty="0"/>
              <a:t>Do podstawowych nawyków higienicznych zaliczamy: </a:t>
            </a:r>
          </a:p>
          <a:p>
            <a:pPr marL="285750" lvl="0" indent="-285750">
              <a:buFont typeface="Wingdings" panose="05000000000000000000" pitchFamily="2" charset="2"/>
              <a:buChar char="v"/>
            </a:pPr>
            <a:r>
              <a:rPr lang="pl-PL" sz="2000" dirty="0"/>
              <a:t>wielokrotne mycie rąk każdego dnia z użyciem mydła i bieżącej wody; </a:t>
            </a:r>
          </a:p>
          <a:p>
            <a:pPr marL="285750" lvl="0" indent="-285750">
              <a:buFont typeface="Wingdings" panose="05000000000000000000" pitchFamily="2" charset="2"/>
              <a:buChar char="v"/>
            </a:pPr>
            <a:r>
              <a:rPr lang="pl-PL" sz="2000" dirty="0"/>
              <a:t>codzienny prysznic lub kąpiel; </a:t>
            </a:r>
          </a:p>
          <a:p>
            <a:pPr marL="285750" lvl="0" indent="-285750">
              <a:buFont typeface="Wingdings" panose="05000000000000000000" pitchFamily="2" charset="2"/>
              <a:buChar char="v"/>
            </a:pPr>
            <a:r>
              <a:rPr lang="pl-PL" sz="2000" dirty="0"/>
              <a:t>codzienną zmianę bielizny, skarpet i rajstop; </a:t>
            </a:r>
          </a:p>
          <a:p>
            <a:pPr marL="285750" lvl="0" indent="-285750">
              <a:buFont typeface="Wingdings" panose="05000000000000000000" pitchFamily="2" charset="2"/>
              <a:buChar char="v"/>
            </a:pPr>
            <a:r>
              <a:rPr lang="pl-PL" sz="2000" dirty="0"/>
              <a:t>mycie zębów rano i wieczorem; </a:t>
            </a:r>
          </a:p>
          <a:p>
            <a:pPr marL="285750" lvl="0" indent="-285750">
              <a:buFont typeface="Wingdings" panose="05000000000000000000" pitchFamily="2" charset="2"/>
              <a:buChar char="v"/>
            </a:pPr>
            <a:r>
              <a:rPr lang="pl-PL" sz="2000" dirty="0"/>
              <a:t>regularne przycinanie i czyszczenie paznokci; </a:t>
            </a:r>
          </a:p>
          <a:p>
            <a:pPr marL="285750" lvl="0" indent="-285750">
              <a:buFont typeface="Wingdings" panose="05000000000000000000" pitchFamily="2" charset="2"/>
              <a:buChar char="v"/>
            </a:pPr>
            <a:r>
              <a:rPr lang="pl-PL" sz="2000" dirty="0"/>
              <a:t>mycie włosów przynajmniej 2 razy w tygodniu i codzienne ich rozczesywanie; </a:t>
            </a:r>
          </a:p>
          <a:p>
            <a:pPr marL="285750" lvl="0" indent="-285750">
              <a:buFont typeface="Wingdings" panose="05000000000000000000" pitchFamily="2" charset="2"/>
              <a:buChar char="v"/>
            </a:pPr>
            <a:r>
              <a:rPr lang="pl-PL" sz="2000" dirty="0"/>
              <a:t>oczyszczanie uszu z zalegającej woskowiny. </a:t>
            </a:r>
          </a:p>
          <a:p>
            <a:pPr marL="285750" indent="-285750">
              <a:buFont typeface="Wingdings" panose="05000000000000000000" pitchFamily="2" charset="2"/>
              <a:buChar char="v"/>
            </a:pPr>
            <a:r>
              <a:rPr lang="pl-PL" sz="2000" dirty="0"/>
              <a:t>Higiena osobista ogranicza ryzyko rozprzestrzeniania się chorób zakaźnych i pasożytniczych. Oprócz profilaktyki wielu schorzeń dbałość o higienę wywiera pozytywny wpływ na nastrój i samoocenę. </a:t>
            </a:r>
          </a:p>
        </p:txBody>
      </p:sp>
    </p:spTree>
    <p:extLst>
      <p:ext uri="{BB962C8B-B14F-4D97-AF65-F5344CB8AC3E}">
        <p14:creationId xmlns:p14="http://schemas.microsoft.com/office/powerpoint/2010/main" val="421580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2492896"/>
            <a:ext cx="6480720" cy="2308324"/>
          </a:xfrm>
          <a:prstGeom prst="rect">
            <a:avLst/>
          </a:prstGeom>
        </p:spPr>
        <p:txBody>
          <a:bodyPr wrap="square">
            <a:spAutoFit/>
          </a:bodyPr>
          <a:lstStyle/>
          <a:p>
            <a:pPr algn="ctr"/>
            <a:r>
              <a:rPr lang="pl-PL" sz="4800" dirty="0">
                <a:solidFill>
                  <a:srgbClr val="00B050"/>
                </a:solidFill>
              </a:rPr>
              <a:t>DZIĘKUJĘ ZA UWAGĘ      </a:t>
            </a:r>
            <a:r>
              <a:rPr lang="pl-PL" sz="9600" dirty="0">
                <a:solidFill>
                  <a:srgbClr val="FFC000"/>
                </a:solidFill>
                <a:sym typeface="Wingdings"/>
              </a:rPr>
              <a:t></a:t>
            </a:r>
            <a:endParaRPr lang="pl-PL" sz="9600" dirty="0">
              <a:solidFill>
                <a:srgbClr val="FFC000"/>
              </a:solidFill>
            </a:endParaRPr>
          </a:p>
        </p:txBody>
      </p:sp>
    </p:spTree>
    <p:extLst>
      <p:ext uri="{BB962C8B-B14F-4D97-AF65-F5344CB8AC3E}">
        <p14:creationId xmlns:p14="http://schemas.microsoft.com/office/powerpoint/2010/main" val="260529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827584" y="1124744"/>
            <a:ext cx="7776864" cy="4739759"/>
          </a:xfrm>
          <a:prstGeom prst="rect">
            <a:avLst/>
          </a:prstGeom>
        </p:spPr>
        <p:txBody>
          <a:bodyPr wrap="square">
            <a:spAutoFit/>
          </a:bodyPr>
          <a:lstStyle/>
          <a:p>
            <a:pPr algn="ctr"/>
            <a:r>
              <a:rPr lang="pl-PL" sz="2800" b="1" dirty="0">
                <a:solidFill>
                  <a:srgbClr val="FFC000"/>
                </a:solidFill>
                <a:latin typeface="Castellar" panose="020A0402060406010301" pitchFamily="18" charset="0"/>
              </a:rPr>
              <a:t>ELEMANTY HIGIENY OSOBISTEJ DZIECI I MŁODZIEŻY</a:t>
            </a:r>
          </a:p>
          <a:p>
            <a:pPr algn="ctr"/>
            <a:endParaRPr lang="pl-PL" sz="2800" b="1" dirty="0">
              <a:solidFill>
                <a:schemeClr val="bg2">
                  <a:lumMod val="50000"/>
                </a:schemeClr>
              </a:solidFill>
              <a:latin typeface="Castellar" panose="020A0402060406010301" pitchFamily="18" charset="0"/>
            </a:endParaRPr>
          </a:p>
          <a:p>
            <a:r>
              <a:rPr lang="pl-PL" sz="2000" dirty="0"/>
              <a:t>Higiena osobista obejmuje dbałość o całe ciało, jednak ze względu na specyfikę podejmowanych praktyk pielęgnacyjnych możemy wyróżnić kilka rodzajów higieny:</a:t>
            </a:r>
          </a:p>
          <a:p>
            <a:endParaRPr lang="pl-PL" sz="2000" dirty="0"/>
          </a:p>
          <a:p>
            <a:pPr marL="285750" indent="-285750">
              <a:buBlip>
                <a:blip r:embed="rId2"/>
              </a:buBlip>
            </a:pPr>
            <a:r>
              <a:rPr lang="pl-PL" sz="2000" dirty="0"/>
              <a:t>Higiena skóry </a:t>
            </a:r>
          </a:p>
          <a:p>
            <a:pPr marL="285750" indent="-285750">
              <a:buBlip>
                <a:blip r:embed="rId2"/>
              </a:buBlip>
            </a:pPr>
            <a:r>
              <a:rPr lang="pl-PL" sz="2000" dirty="0"/>
              <a:t>Higiena intymna</a:t>
            </a:r>
          </a:p>
          <a:p>
            <a:pPr marL="285750" indent="-285750">
              <a:buBlip>
                <a:blip r:embed="rId2"/>
              </a:buBlip>
            </a:pPr>
            <a:r>
              <a:rPr lang="pl-PL" sz="2000" dirty="0"/>
              <a:t>Higiena włosów i skóry głowy</a:t>
            </a:r>
          </a:p>
          <a:p>
            <a:pPr marL="285750" indent="-285750">
              <a:buBlip>
                <a:blip r:embed="rId2"/>
              </a:buBlip>
            </a:pPr>
            <a:r>
              <a:rPr lang="pl-PL" sz="2000" dirty="0"/>
              <a:t>Higiena paznokci i stóp</a:t>
            </a:r>
          </a:p>
          <a:p>
            <a:pPr marL="285750" indent="-285750">
              <a:buBlip>
                <a:blip r:embed="rId2"/>
              </a:buBlip>
            </a:pPr>
            <a:r>
              <a:rPr lang="pl-PL" sz="2000" dirty="0"/>
              <a:t>Higiena jamy ustnej </a:t>
            </a:r>
          </a:p>
          <a:p>
            <a:pPr marL="285750" indent="-285750">
              <a:buBlip>
                <a:blip r:embed="rId2"/>
              </a:buBlip>
            </a:pPr>
            <a:r>
              <a:rPr lang="pl-PL" sz="2000" dirty="0"/>
              <a:t>Higiena uszu</a:t>
            </a:r>
          </a:p>
          <a:p>
            <a:endParaRPr lang="pl-P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45" y="3140968"/>
            <a:ext cx="3024336" cy="296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70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1772816"/>
            <a:ext cx="8136904" cy="3970318"/>
          </a:xfrm>
          <a:prstGeom prst="rect">
            <a:avLst/>
          </a:prstGeom>
        </p:spPr>
        <p:txBody>
          <a:bodyPr wrap="square">
            <a:spAutoFit/>
          </a:bodyPr>
          <a:lstStyle/>
          <a:p>
            <a:r>
              <a:rPr lang="pl-PL" dirty="0"/>
              <a:t>Skóra to największy narząd naszego ciała. Chroni nas przed działaniem niekorzystnych warunków zewnętrznych (niska i wysoka temperatura, promieniowanie, środki chemiczne) i przed wnikaniem patogenów, produkuje także witaminę D, pełni funkcję czuciową, wydzielniczą i reguluje ciepłotę ciała. </a:t>
            </a:r>
          </a:p>
          <a:p>
            <a:endParaRPr lang="pl-PL" dirty="0"/>
          </a:p>
          <a:p>
            <a:r>
              <a:rPr lang="pl-PL" b="1" dirty="0">
                <a:solidFill>
                  <a:srgbClr val="FF0000"/>
                </a:solidFill>
              </a:rPr>
              <a:t>Podstawą pielęgnacji skóry powinno być codzienne dokładne oczyszczanie i nawilżanie. </a:t>
            </a:r>
          </a:p>
          <a:p>
            <a:endParaRPr lang="pl-PL" b="1" dirty="0">
              <a:solidFill>
                <a:srgbClr val="FF0000"/>
              </a:solidFill>
            </a:endParaRPr>
          </a:p>
          <a:p>
            <a:r>
              <a:rPr lang="pl-PL" dirty="0"/>
              <a:t>Mycie skóry ma na celu usunięcie gromadzących się zanieczyszczeń, na które składają się kurz, pył, bakterie, łój, pot i złuszczony naskórek. Ich nadmiar negatywnie wpływa na skórę, zaburzając jej funkcjonowanie, a bakterie rozkładające wydzieliny skóry odpowiadają za nieprzyjemny zapach brudnego ciała.  </a:t>
            </a:r>
          </a:p>
          <a:p>
            <a:endParaRPr lang="pl-PL" dirty="0"/>
          </a:p>
        </p:txBody>
      </p:sp>
      <p:sp>
        <p:nvSpPr>
          <p:cNvPr id="3" name="Prostokąt 2"/>
          <p:cNvSpPr/>
          <p:nvPr/>
        </p:nvSpPr>
        <p:spPr>
          <a:xfrm>
            <a:off x="1547664" y="332656"/>
            <a:ext cx="7488832" cy="523220"/>
          </a:xfrm>
          <a:prstGeom prst="rect">
            <a:avLst/>
          </a:prstGeom>
        </p:spPr>
        <p:txBody>
          <a:bodyPr wrap="square">
            <a:spAutoFit/>
          </a:bodyPr>
          <a:lstStyle/>
          <a:p>
            <a:pPr algn="ctr"/>
            <a:r>
              <a:rPr lang="pl-PL" sz="2800" b="1" dirty="0">
                <a:solidFill>
                  <a:srgbClr val="FFC000"/>
                </a:solidFill>
                <a:latin typeface="Castellar" panose="020A0402060406010301" pitchFamily="18" charset="0"/>
              </a:rPr>
              <a:t>Higiena skóry …….</a:t>
            </a:r>
          </a:p>
        </p:txBody>
      </p:sp>
    </p:spTree>
    <p:extLst>
      <p:ext uri="{BB962C8B-B14F-4D97-AF65-F5344CB8AC3E}">
        <p14:creationId xmlns:p14="http://schemas.microsoft.com/office/powerpoint/2010/main" val="256999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539552" y="1215916"/>
            <a:ext cx="7920880" cy="4708981"/>
          </a:xfrm>
          <a:prstGeom prst="rect">
            <a:avLst/>
          </a:prstGeom>
        </p:spPr>
        <p:txBody>
          <a:bodyPr wrap="square">
            <a:spAutoFit/>
          </a:bodyPr>
          <a:lstStyle/>
          <a:p>
            <a:endParaRPr lang="pl-PL" sz="2000" b="1" dirty="0"/>
          </a:p>
          <a:p>
            <a:r>
              <a:rPr lang="pl-PL" sz="2000" dirty="0"/>
              <a:t>Ciepła, wieczorna kąpiel oprócz oczyszczenia skóry doskonale odpręża i pozytywnie wpływa na jakość snu. Ręce należy myć za pomocą bieżącej wody i mydła wiele razy w ciągu dnia, ponieważ są szczególnie podatne na zabrudzenia i mogą mieć styczność z wieloma patogenami. W pielęgnacji skóry ważną rolę odgrywa również jej nawilżanie. Nanoszenie kremów i emulsji nawilżających jest szczególnie potrzebne osobom cierpiącym na </a:t>
            </a:r>
            <a:r>
              <a:rPr lang="pl-PL" sz="2000" dirty="0">
                <a:hlinkClick r:id="rId2"/>
              </a:rPr>
              <a:t>atopowe zapalenie skóry</a:t>
            </a:r>
            <a:r>
              <a:rPr lang="pl-PL" sz="2000" dirty="0"/>
              <a:t>, ludziom w wieku dojrzałym oraz wszystkim, którzy są narażeni na chlorowaną wodę i przebywanie w klimatyzowanych pomieszczeniach. Dbając o skórę, należy zapewnić jej ochronę przed otarciami, </a:t>
            </a:r>
            <a:r>
              <a:rPr lang="pl-PL" sz="2000" dirty="0" err="1">
                <a:hlinkClick r:id="rId3"/>
              </a:rPr>
              <a:t>odparzeniami</a:t>
            </a:r>
            <a:r>
              <a:rPr lang="pl-PL" sz="2000" dirty="0"/>
              <a:t> i uciskiem oraz przed nadmierną wilgocią i wysoką lub zbyt niską temperaturą. Latem należy stosować kremy z filtrem UV, aby zapobiec </a:t>
            </a:r>
            <a:r>
              <a:rPr lang="pl-PL" sz="2000" dirty="0">
                <a:hlinkClick r:id="rId4"/>
              </a:rPr>
              <a:t>oparzeniom słonecznym</a:t>
            </a:r>
            <a:r>
              <a:rPr lang="pl-PL" sz="2000" dirty="0"/>
              <a:t>, które zwiększają ryzyko przedwczesnego starzenia się skóry i rozwoju nowotworów (np. czerniak); </a:t>
            </a:r>
          </a:p>
        </p:txBody>
      </p:sp>
      <p:sp>
        <p:nvSpPr>
          <p:cNvPr id="3" name="Prostokąt 2"/>
          <p:cNvSpPr/>
          <p:nvPr/>
        </p:nvSpPr>
        <p:spPr>
          <a:xfrm>
            <a:off x="1835696" y="332656"/>
            <a:ext cx="7056784" cy="523220"/>
          </a:xfrm>
          <a:prstGeom prst="rect">
            <a:avLst/>
          </a:prstGeom>
        </p:spPr>
        <p:txBody>
          <a:bodyPr wrap="square">
            <a:spAutoFit/>
          </a:bodyPr>
          <a:lstStyle/>
          <a:p>
            <a:pPr algn="ctr"/>
            <a:r>
              <a:rPr lang="pl-PL" sz="2800" b="1" dirty="0">
                <a:solidFill>
                  <a:srgbClr val="FFC000"/>
                </a:solidFill>
                <a:latin typeface="Castellar" panose="020A0402060406010301" pitchFamily="18" charset="0"/>
              </a:rPr>
              <a:t>Higiena skóry…….</a:t>
            </a:r>
          </a:p>
        </p:txBody>
      </p:sp>
    </p:spTree>
    <p:extLst>
      <p:ext uri="{BB962C8B-B14F-4D97-AF65-F5344CB8AC3E}">
        <p14:creationId xmlns:p14="http://schemas.microsoft.com/office/powerpoint/2010/main" val="58087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5576" y="836712"/>
            <a:ext cx="7920880" cy="4154984"/>
          </a:xfrm>
          <a:prstGeom prst="rect">
            <a:avLst/>
          </a:prstGeom>
        </p:spPr>
        <p:txBody>
          <a:bodyPr wrap="square">
            <a:spAutoFit/>
          </a:bodyPr>
          <a:lstStyle/>
          <a:p>
            <a:pPr algn="r"/>
            <a:r>
              <a:rPr lang="pl-PL" sz="2800" b="1" dirty="0">
                <a:solidFill>
                  <a:srgbClr val="FFC000"/>
                </a:solidFill>
                <a:latin typeface="Castellar" panose="020A0402060406010301" pitchFamily="18" charset="0"/>
              </a:rPr>
              <a:t>Higiena intymna</a:t>
            </a:r>
          </a:p>
          <a:p>
            <a:pPr algn="ctr"/>
            <a:endParaRPr lang="pl-PL" sz="2800" b="1" dirty="0">
              <a:solidFill>
                <a:schemeClr val="accent6">
                  <a:lumMod val="75000"/>
                </a:schemeClr>
              </a:solidFill>
              <a:latin typeface="Castellar" panose="020A0402060406010301" pitchFamily="18" charset="0"/>
            </a:endParaRPr>
          </a:p>
          <a:p>
            <a:pPr algn="ctr"/>
            <a:endParaRPr lang="pl-PL" sz="2800" b="1" dirty="0">
              <a:solidFill>
                <a:schemeClr val="accent6">
                  <a:lumMod val="75000"/>
                </a:schemeClr>
              </a:solidFill>
              <a:latin typeface="Castellar" panose="020A0402060406010301" pitchFamily="18" charset="0"/>
            </a:endParaRPr>
          </a:p>
          <a:p>
            <a:r>
              <a:rPr lang="pl-PL" sz="2000" dirty="0"/>
              <a:t>Okolice intymne mają styczność z bakteriami kałowymi, co naraża delikatne narządy rodne na wystąpienie infekcji, dlatego ich codzienne mycie jest koniecznością. Na zakażenia grzybicze i bakteryjne szczególnie podatne są kobiety ze względu na anatomiczną bliskość pochwy, ujścia cewki moczowej i odbytu. Mycie okolic intymnych delikatnym środkiem o odpowiednim </a:t>
            </a:r>
            <a:r>
              <a:rPr lang="pl-PL" sz="2000" dirty="0" err="1"/>
              <a:t>pH</a:t>
            </a:r>
            <a:r>
              <a:rPr lang="pl-PL" sz="2000" dirty="0"/>
              <a:t> powinno odbywać się raz lub dwa razy dziennie. Zbyt częste podmywanie okolic intymnych z użyciem środków myjących nie jest zalecane, ponieważ usuwają one naturalną wydzielinę pochwy, która chroni przed rozwojem infekcji. </a:t>
            </a:r>
          </a:p>
        </p:txBody>
      </p:sp>
    </p:spTree>
    <p:extLst>
      <p:ext uri="{BB962C8B-B14F-4D97-AF65-F5344CB8AC3E}">
        <p14:creationId xmlns:p14="http://schemas.microsoft.com/office/powerpoint/2010/main" val="185279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620688"/>
            <a:ext cx="8280920" cy="1754326"/>
          </a:xfrm>
          <a:prstGeom prst="rect">
            <a:avLst/>
          </a:prstGeom>
        </p:spPr>
        <p:txBody>
          <a:bodyPr wrap="square">
            <a:spAutoFit/>
          </a:bodyPr>
          <a:lstStyle/>
          <a:p>
            <a:r>
              <a:rPr lang="pl-PL" sz="2800" b="1" dirty="0">
                <a:solidFill>
                  <a:srgbClr val="FFC000"/>
                </a:solidFill>
                <a:latin typeface="Castellar" panose="020A0402060406010301" pitchFamily="18" charset="0"/>
              </a:rPr>
              <a:t> HIGIENA WŁOSÓW I SKÓRY GŁOWY</a:t>
            </a:r>
          </a:p>
          <a:p>
            <a:endParaRPr lang="pl-PL" sz="2000" dirty="0"/>
          </a:p>
          <a:p>
            <a:r>
              <a:rPr lang="pl-PL" sz="2000" dirty="0"/>
              <a:t>Obejmuje przede wszystkim regularne mycie włosów oraz ich codzienne czesanie. Zalecana częstotliwość mycia głowy zależy od rodzaju włosów. Włosy normalne należy myć przynajmniej 2 razy w tygodniu. </a:t>
            </a:r>
            <a:endParaRPr lang="pl-PL" dirty="0"/>
          </a:p>
        </p:txBody>
      </p:sp>
      <p:pic>
        <p:nvPicPr>
          <p:cNvPr id="3" name="Picture 2" descr="Co zrobić, gdy twoje dziecko nie lubi mycia włosów? - Zakumaj.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2936"/>
            <a:ext cx="2828596" cy="2828596"/>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3180656" y="2466530"/>
            <a:ext cx="5742384" cy="4093428"/>
          </a:xfrm>
          <a:prstGeom prst="rect">
            <a:avLst/>
          </a:prstGeom>
        </p:spPr>
        <p:txBody>
          <a:bodyPr wrap="square">
            <a:spAutoFit/>
          </a:bodyPr>
          <a:lstStyle/>
          <a:p>
            <a:r>
              <a:rPr lang="pl-PL" sz="2000" dirty="0"/>
              <a:t>Jeśli włosy są suche i zniszczone, wymagają zastosowania odpowiedniego szamponu i odżywki o właściwościach regenerujących. Włosy z tendencją do nadmiernego przetłuszczania się mogą potrzebować częstszego mycia i zastosowania specjalnych preparatów redukujących wydzielanie </a:t>
            </a:r>
            <a:r>
              <a:rPr lang="pl-PL" sz="2000" dirty="0" err="1"/>
              <a:t>sebum</a:t>
            </a:r>
            <a:r>
              <a:rPr lang="pl-PL" sz="2000" dirty="0"/>
              <a:t>. Przetłuszczające się włosy należy myć ciepłą (nie gorącą) wodą, a przed rozprowadzeniem szamponu powinno się go rozcieńczyć w dłoniach z odrobiną wody. Aby lepiej oczyścić skórę głowy z zanieczyszczeń i łoju, kosmetyk dobrze jest nakładać dwukrotnie, za każdym razem dokładnie go spłukując</a:t>
            </a:r>
            <a:r>
              <a:rPr lang="pl-PL" dirty="0"/>
              <a:t>. </a:t>
            </a:r>
          </a:p>
        </p:txBody>
      </p:sp>
    </p:spTree>
    <p:extLst>
      <p:ext uri="{BB962C8B-B14F-4D97-AF65-F5344CB8AC3E}">
        <p14:creationId xmlns:p14="http://schemas.microsoft.com/office/powerpoint/2010/main" val="399746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289961"/>
            <a:ext cx="8862662" cy="5570756"/>
          </a:xfrm>
          <a:prstGeom prst="rect">
            <a:avLst/>
          </a:prstGeom>
        </p:spPr>
        <p:txBody>
          <a:bodyPr wrap="square">
            <a:spAutoFit/>
          </a:bodyPr>
          <a:lstStyle/>
          <a:p>
            <a:r>
              <a:rPr lang="pl-PL" sz="2800" b="1" dirty="0">
                <a:solidFill>
                  <a:srgbClr val="FFC000"/>
                </a:solidFill>
                <a:latin typeface="Castellar" panose="020A0402060406010301" pitchFamily="18" charset="0"/>
              </a:rPr>
              <a:t>HIGIENA WŁOSÓW I SKÓRY GŁOWY……</a:t>
            </a:r>
          </a:p>
          <a:p>
            <a:endParaRPr lang="pl-PL" sz="2800" b="1" dirty="0">
              <a:solidFill>
                <a:srgbClr val="FFC000"/>
              </a:solidFill>
              <a:latin typeface="Castellar" panose="020A0402060406010301" pitchFamily="18" charset="0"/>
            </a:endParaRPr>
          </a:p>
          <a:p>
            <a:r>
              <a:rPr lang="pl-PL" sz="2000" dirty="0"/>
              <a:t>Podczas odsączania włosów z nadmiaru wody nie należy ich intensywnie pocierać ręcznikiem, a podczas suszenia suszarką nie powinno się używać gorącego strumienia. Najlepiej delikatnie odcisnąć nadmiar wody ręcznikiem, </a:t>
            </a:r>
            <a:br>
              <a:rPr lang="pl-PL" sz="2000" dirty="0"/>
            </a:br>
            <a:r>
              <a:rPr lang="pl-PL" sz="2000" dirty="0"/>
              <a:t>a następnie pozostawić włosy do naturalnego wyschnięcia lub użyć chłodniejszego strumienia suszarki. Dbanie o higienę włosów wymaga także codziennego czesania. Wybór rodzaju szczotki lub grzebienia zależy od specyfiki włosów. </a:t>
            </a:r>
          </a:p>
          <a:p>
            <a:r>
              <a:rPr lang="pl-PL" sz="2000" dirty="0"/>
              <a:t>Szczotki dobrze sprawdzą się w pielęgnacji dłuższych </a:t>
            </a:r>
          </a:p>
          <a:p>
            <a:r>
              <a:rPr lang="pl-PL" sz="2000" dirty="0"/>
              <a:t>włosów, a grzebień będzie przydatny dla osób </a:t>
            </a:r>
          </a:p>
          <a:p>
            <a:r>
              <a:rPr lang="pl-PL" sz="2000" dirty="0"/>
              <a:t>z krótkimi włosami lub podczas rozczesywania </a:t>
            </a:r>
          </a:p>
          <a:p>
            <a:r>
              <a:rPr lang="pl-PL" sz="2000" dirty="0"/>
              <a:t>kręconych pasm.  Jeśli długowłose osoby w ciągu</a:t>
            </a:r>
          </a:p>
          <a:p>
            <a:r>
              <a:rPr lang="pl-PL" sz="2000" dirty="0"/>
              <a:t> dnia spinają włosy w kucyka lub koka, przed snem </a:t>
            </a:r>
          </a:p>
          <a:p>
            <a:r>
              <a:rPr lang="pl-PL" sz="2000" dirty="0"/>
              <a:t>powinny je zapleść w luźny warkocz, dzięki czemu </a:t>
            </a:r>
          </a:p>
          <a:p>
            <a:r>
              <a:rPr lang="pl-PL" sz="2000" dirty="0"/>
              <a:t>unikną ich splątania i mechanicznych uszkodzeń, </a:t>
            </a:r>
          </a:p>
          <a:p>
            <a:r>
              <a:rPr lang="pl-PL" sz="2000" dirty="0"/>
              <a:t>a cebulki włosów lepiej się zregenerują.</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334058"/>
            <a:ext cx="2448272" cy="3233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79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09734" y="260648"/>
            <a:ext cx="8524531" cy="5601533"/>
          </a:xfrm>
          <a:prstGeom prst="rect">
            <a:avLst/>
          </a:prstGeom>
        </p:spPr>
        <p:txBody>
          <a:bodyPr wrap="square">
            <a:spAutoFit/>
          </a:bodyPr>
          <a:lstStyle/>
          <a:p>
            <a:r>
              <a:rPr lang="pl-PL" sz="2800" b="1" dirty="0">
                <a:solidFill>
                  <a:srgbClr val="FFC000"/>
                </a:solidFill>
                <a:latin typeface="Castellar" panose="020A0402060406010301" pitchFamily="18" charset="0"/>
              </a:rPr>
              <a:t>HIGIENA WŁOSÓW I SKÓRY GŁOWY……</a:t>
            </a:r>
          </a:p>
          <a:p>
            <a:endParaRPr lang="pl-PL" dirty="0"/>
          </a:p>
          <a:p>
            <a:endParaRPr lang="pl-PL" dirty="0"/>
          </a:p>
          <a:p>
            <a:endParaRPr lang="pl-PL" dirty="0"/>
          </a:p>
          <a:p>
            <a:endParaRPr lang="pl-PL" dirty="0"/>
          </a:p>
          <a:p>
            <a:endParaRPr lang="pl-PL" dirty="0"/>
          </a:p>
          <a:p>
            <a:r>
              <a:rPr lang="pl-PL" sz="2000" dirty="0"/>
              <a:t>Higiena osobista mężczyzn obejmuje także golenie zarostu. Właściwe nawyki podczas tej czynności pozwolą ograniczyć ryzyko podrażnień, które według amerykańskich badań dotykają aż 78% mężczyzn. Problem ten narasta wraz ze wzrostem częstotliwości golenia. Czynność ta wykonywana codziennie lub częściej zwiększa ryzyko zakażeń bakteryjnych skóry i mieszków włosowych. Z medycznego punktu widzenia najzdrowsze jest golenie kilkudniowego zarostu. Do golenia należy używać czystej i ostrej maszynki. Skóra powinna być uprzednio zwilżona wodą i pokryta specjalnym żelem lub pianką do golenia. Zarost powinno się golić w kierunku zgodnym ze wzrostem włosków (nie pod włos), unikając wielokrotnego przesuwania maszynki w tym samym miejscu. Po zakończeniu golenia na oczyszczoną i osuszoną skórę powinno się nanieść balsam lub krem, który złagodzi ewentualne podrażnienia; </a:t>
            </a:r>
          </a:p>
        </p:txBody>
      </p:sp>
    </p:spTree>
    <p:extLst>
      <p:ext uri="{BB962C8B-B14F-4D97-AF65-F5344CB8AC3E}">
        <p14:creationId xmlns:p14="http://schemas.microsoft.com/office/powerpoint/2010/main" val="1753557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Kształt fal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