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75" r:id="rId8"/>
    <p:sldId id="277" r:id="rId9"/>
    <p:sldId id="276" r:id="rId10"/>
    <p:sldId id="263" r:id="rId11"/>
    <p:sldId id="265" r:id="rId12"/>
    <p:sldId id="272" r:id="rId13"/>
    <p:sldId id="283" r:id="rId14"/>
    <p:sldId id="284" r:id="rId15"/>
    <p:sldId id="285" r:id="rId16"/>
    <p:sldId id="286" r:id="rId17"/>
    <p:sldId id="269" r:id="rId18"/>
    <p:sldId id="270" r:id="rId19"/>
    <p:sldId id="271" r:id="rId20"/>
    <p:sldId id="273" r:id="rId21"/>
    <p:sldId id="278" r:id="rId22"/>
    <p:sldId id="279" r:id="rId23"/>
    <p:sldId id="266" r:id="rId24"/>
    <p:sldId id="274" r:id="rId25"/>
    <p:sldId id="267" r:id="rId26"/>
    <p:sldId id="282" r:id="rId27"/>
    <p:sldId id="281" r:id="rId28"/>
    <p:sldId id="280" r:id="rId29"/>
    <p:sldId id="26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748" autoAdjust="0"/>
  </p:normalViewPr>
  <p:slideViewPr>
    <p:cSldViewPr snapToGrid="0">
      <p:cViewPr varScale="1">
        <p:scale>
          <a:sx n="75" d="100"/>
          <a:sy n="75" d="100"/>
        </p:scale>
        <p:origin x="9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l.messenger.com/l.php?u=https%3A%2F%2Fyoutube.com%2Fwatch%3Fv%3DwTT8An0wFFg%26si%3Dn80QAHDcFpvDgTYN&amp;h=AT3MH6v-K-P8I1SRj3Le6MdMOgdl-Yh9TFG0WmzKE30Ys8niy8PwQZm9yu3c3AFmNdw-7kufOg2tqhCR3dWKgGef8L6Pd6dYlGf2MEKDQUvL_nfuQutcSiy8h0jB8MA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pl/web/zdrowie/wszawica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BDAA81-BAFA-132E-1C74-4A3ACDFF7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5555" y="1216059"/>
            <a:ext cx="9129057" cy="1602556"/>
          </a:xfrm>
        </p:spPr>
        <p:txBody>
          <a:bodyPr>
            <a:normAutofit/>
          </a:bodyPr>
          <a:lstStyle/>
          <a:p>
            <a:r>
              <a:rPr lang="pl-PL" sz="6600" b="1" dirty="0"/>
              <a:t>W S Z A W I C 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16C34B5-4F29-10CA-FEE5-7F195DF18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3591613"/>
            <a:ext cx="8915399" cy="2312050"/>
          </a:xfrm>
        </p:spPr>
        <p:txBody>
          <a:bodyPr>
            <a:normAutofit fontScale="25000" lnSpcReduction="20000"/>
          </a:bodyPr>
          <a:lstStyle/>
          <a:p>
            <a:r>
              <a:rPr lang="pl-PL" sz="9600" b="1" i="1" dirty="0"/>
              <a:t>								OBJAWY</a:t>
            </a:r>
            <a:r>
              <a:rPr lang="pl-PL" sz="2400" b="1" i="1" dirty="0"/>
              <a:t>		</a:t>
            </a:r>
            <a:r>
              <a:rPr lang="pl-PL" sz="7400" b="1" i="1" dirty="0"/>
              <a:t>						</a:t>
            </a:r>
          </a:p>
          <a:p>
            <a:r>
              <a:rPr lang="pl-PL" sz="9600" b="1" i="1" dirty="0"/>
              <a:t>								PROFILAKTYKA, </a:t>
            </a:r>
          </a:p>
          <a:p>
            <a:r>
              <a:rPr lang="pl-PL" sz="9600" b="1" i="1" dirty="0"/>
              <a:t>								SPOSOBY ZWALCZANIA</a:t>
            </a:r>
          </a:p>
          <a:p>
            <a:endParaRPr lang="pl-PL" sz="7400" b="1" i="1" dirty="0"/>
          </a:p>
          <a:p>
            <a:r>
              <a:rPr lang="pl-PL" sz="7400" b="1" i="1" dirty="0"/>
              <a:t>Przygotowała:</a:t>
            </a:r>
          </a:p>
          <a:p>
            <a:r>
              <a:rPr lang="pl-PL" sz="7400" b="1" i="1" dirty="0"/>
              <a:t>Monika Hamala-Tomczak – mgr pielęgniarstwa, spec. pielęgniarstwa pediatrycznego</a:t>
            </a:r>
          </a:p>
        </p:txBody>
      </p:sp>
    </p:spTree>
    <p:extLst>
      <p:ext uri="{BB962C8B-B14F-4D97-AF65-F5344CB8AC3E}">
        <p14:creationId xmlns:p14="http://schemas.microsoft.com/office/powerpoint/2010/main" val="676187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5C4E6FB-5B8B-50E6-A593-658C6A70DA7E}"/>
              </a:ext>
            </a:extLst>
          </p:cNvPr>
          <p:cNvSpPr txBox="1"/>
          <p:nvPr/>
        </p:nvSpPr>
        <p:spPr>
          <a:xfrm>
            <a:off x="1668544" y="226244"/>
            <a:ext cx="90780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buNone/>
            </a:pPr>
            <a:r>
              <a:rPr lang="pl-PL" sz="2400" b="1" i="0" dirty="0">
                <a:solidFill>
                  <a:srgbClr val="1B1B1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WSKAZÓWKI PROFILAKTYCZNE DLA DZIECI I RODZICÓW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pl-PL" sz="2400" b="0" i="0" dirty="0">
              <a:solidFill>
                <a:srgbClr val="1B1B1B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14E3568-99DD-6EBD-AEA3-06242A70E2B3}"/>
              </a:ext>
            </a:extLst>
          </p:cNvPr>
          <p:cNvSpPr txBox="1"/>
          <p:nvPr/>
        </p:nvSpPr>
        <p:spPr>
          <a:xfrm>
            <a:off x="1668544" y="1131216"/>
            <a:ext cx="885491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Codzienne, częste czesanie włosów gęstym grzebieniem lub szczotką,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związywanie włosów (w warkocze, koki) w sytuacjach narażania się na bliski kontakt z innymi osobami (treningi sportowe, zajęcia edukacyjne lub rekreacja grupowa),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 przestrzeganie zasad higieny (własne szczotki, grzebienie, gumki, frotki, spinki) utrudniają zagnieżdżenie się pasożytów,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nie zakładanie obcych czapek, szalików</a:t>
            </a:r>
            <a:r>
              <a:rPr lang="pl-PL" sz="2400" dirty="0">
                <a:solidFill>
                  <a:srgbClr val="1B1B1B"/>
                </a:solidFill>
                <a:latin typeface="Open Sans" panose="020B0606030504020204" pitchFamily="34" charset="0"/>
              </a:rPr>
              <a:t>, ubrań</a:t>
            </a:r>
            <a:endParaRPr lang="pl-PL" sz="2400" b="0" i="0" dirty="0">
              <a:solidFill>
                <a:srgbClr val="1B1B1B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pl-PL" sz="24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Częste mycie i kontrolowanie głowy dziecka (2 razy                  w tygodniu) jest właściwym nawykiem higienicznym</a:t>
            </a:r>
            <a:r>
              <a:rPr lang="pl-PL" sz="2400" dirty="0">
                <a:solidFill>
                  <a:srgbClr val="1B1B1B"/>
                </a:solidFill>
                <a:latin typeface="Open Sans" panose="020B0606030504020204" pitchFamily="34" charset="0"/>
              </a:rPr>
              <a:t> i</a:t>
            </a:r>
            <a:r>
              <a:rPr lang="pl-PL" sz="24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 pozwala szybko zauważyć zakażenie.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92354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CB2C3B44-4C8D-2EA9-B3FB-4560DF8EA996}"/>
              </a:ext>
            </a:extLst>
          </p:cNvPr>
          <p:cNvSpPr txBox="1"/>
          <p:nvPr/>
        </p:nvSpPr>
        <p:spPr>
          <a:xfrm>
            <a:off x="1640264" y="320511"/>
            <a:ext cx="960591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8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Jeśli zauważy się gnidy lub wszy we włosach, należy zastosować preparaty (dostępne w aptekach), które skutecznie likwidują pasożyty i ich jaja. </a:t>
            </a:r>
            <a:r>
              <a:rPr lang="pl-PL" sz="2800" b="1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W sytuacji wystąpienia wszawicy u dziecka, kuracji powinni się poddać wszyscy domownicy. </a:t>
            </a:r>
          </a:p>
          <a:p>
            <a:pPr algn="just"/>
            <a:r>
              <a:rPr lang="pl-PL" sz="2800" b="1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Szampony i inne produkty „przeciwko wszom” nie zabezpieczają przed zakażeniem </a:t>
            </a:r>
            <a:r>
              <a:rPr lang="pl-PL" sz="28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i nie powinny być używane jako środek zapobiegawczy. Zgodnie z instrukcją zamieszczoną na opakowaniach tych produktów zaleca się powtarzanie kuracji w odstępie kilku dni (mniej więcej 7 czy 10), w celu zabicia larw. Do kuracji trzeba użyć grzebienia o bardzo gęstych zębach. </a:t>
            </a:r>
          </a:p>
        </p:txBody>
      </p:sp>
    </p:spTree>
    <p:extLst>
      <p:ext uri="{BB962C8B-B14F-4D97-AF65-F5344CB8AC3E}">
        <p14:creationId xmlns:p14="http://schemas.microsoft.com/office/powerpoint/2010/main" val="1153631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3D4A8A-48F6-EA2D-2F42-8D4A39538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106" y="480767"/>
            <a:ext cx="9779506" cy="1424233"/>
          </a:xfrm>
        </p:spPr>
        <p:txBody>
          <a:bodyPr/>
          <a:lstStyle/>
          <a:p>
            <a:r>
              <a:rPr lang="pl-PL" b="1" dirty="0"/>
              <a:t>GRZEBIEŃ ELEKTRYCZNY ORAZ ZWYKLY DO WYCZESYWANIA WSZÓW I GNID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2065BDD-E6B8-4A19-0B85-5BD382854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607" y="1800520"/>
            <a:ext cx="4053526" cy="457671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52A8365-AFDB-B910-2D7B-5A3DD817B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393" y="2313839"/>
            <a:ext cx="45720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51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48E57E-543B-40D1-24A7-B5D7DEFCD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M I T Y</a:t>
            </a:r>
            <a:br>
              <a:rPr lang="pl-PL" b="1" dirty="0"/>
            </a:br>
            <a:endParaRPr lang="pl-PL" b="1" dirty="0"/>
          </a:p>
        </p:txBody>
      </p:sp>
      <p:pic>
        <p:nvPicPr>
          <p:cNvPr id="3" name="Obraz 2" descr="Obraz zawierający tekst, zrzut ekranu, projekt graficzny, kreskówka&#10;&#10;Opis wygenerowany automatycznie">
            <a:extLst>
              <a:ext uri="{FF2B5EF4-FFF2-40B4-BE49-F238E27FC236}">
                <a16:creationId xmlns:a16="http://schemas.microsoft.com/office/drawing/2014/main" id="{2CCD5BA4-5418-2FD0-E599-ACC4EAB44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0" y="1277198"/>
            <a:ext cx="8684286" cy="5330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684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13301F-018D-E10A-7FA9-59E0EB4BD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F A K T Y</a:t>
            </a:r>
          </a:p>
        </p:txBody>
      </p:sp>
      <p:pic>
        <p:nvPicPr>
          <p:cNvPr id="3" name="Obraz 2" descr="Obraz zawierający tekst, zrzut ekranu, ubrania, obuwie&#10;&#10;Opis wygenerowany automatycznie">
            <a:extLst>
              <a:ext uri="{FF2B5EF4-FFF2-40B4-BE49-F238E27FC236}">
                <a16:creationId xmlns:a16="http://schemas.microsoft.com/office/drawing/2014/main" id="{EAF94C46-2781-383E-D168-3AE4AD3B2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60" y="1198880"/>
            <a:ext cx="8497251" cy="550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99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A640AC1-893F-D18D-04FD-DE3181F485D2}"/>
              </a:ext>
            </a:extLst>
          </p:cNvPr>
          <p:cNvSpPr txBox="1"/>
          <p:nvPr/>
        </p:nvSpPr>
        <p:spPr>
          <a:xfrm>
            <a:off x="1818640" y="325120"/>
            <a:ext cx="9763760" cy="5301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Aft>
                <a:spcPts val="4875"/>
              </a:spcAft>
              <a:buNone/>
            </a:pPr>
            <a:r>
              <a:rPr lang="pl-PL" sz="3600" b="1" i="0" dirty="0">
                <a:solidFill>
                  <a:srgbClr val="363E4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Prostownica nie zwalcza wszawicy</a:t>
            </a:r>
          </a:p>
          <a:p>
            <a:pPr algn="just" fontAlgn="base">
              <a:spcAft>
                <a:spcPts val="4875"/>
              </a:spcAft>
              <a:buNone/>
            </a:pPr>
            <a:r>
              <a:rPr lang="pl-PL" b="0" i="0" dirty="0">
                <a:solidFill>
                  <a:srgbClr val="363E4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Użycie prostownicy na pasma może spowodować obumarcie dorosłych osobników wszy głowowej. Nie jest to natomiast metoda, która okazałaby się skuteczna w walce z gnidami, czyli jajami wszy przyczepionymi do podstawy włosa przy pomocy „cementowego” spoiwa.</a:t>
            </a:r>
          </a:p>
          <a:p>
            <a:pPr algn="just" fontAlgn="base">
              <a:spcAft>
                <a:spcPts val="4875"/>
              </a:spcAft>
              <a:buNone/>
            </a:pPr>
            <a:r>
              <a:rPr lang="pl-PL" b="0" i="0" dirty="0">
                <a:solidFill>
                  <a:srgbClr val="363E4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Prostownicy używamy wyłącznie powierzchniowo. Próba zbliżenia jej do podstawy włosów spowodowałaby poparzenia skóry głowy, dlatego nie ma możliwości zneutralizowania gnid przy pomocy tego urządzenia do stylizacji włosów.</a:t>
            </a:r>
          </a:p>
          <a:p>
            <a:pPr algn="just" fontAlgn="base">
              <a:spcAft>
                <a:spcPts val="4875"/>
              </a:spcAft>
              <a:buNone/>
            </a:pPr>
            <a:r>
              <a:rPr lang="pl-PL" b="0" i="0" dirty="0">
                <a:solidFill>
                  <a:srgbClr val="363E4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Prostownica okaże się zupełnie nieskuteczna w sytuacji, gdy </a:t>
            </a:r>
            <a:r>
              <a:rPr lang="pl-PL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wszawicę</a:t>
            </a:r>
            <a:r>
              <a:rPr lang="pl-PL" b="0" i="0" dirty="0">
                <a:solidFill>
                  <a:srgbClr val="363E4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ma osoba z gęstymi,</a:t>
            </a:r>
            <a:r>
              <a:rPr lang="pl-PL" dirty="0">
                <a:solidFill>
                  <a:srgbClr val="363E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b="0" i="0" dirty="0">
                <a:solidFill>
                  <a:srgbClr val="363E4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tym bardziej kręconymi włosami. Takie kosmyki mocno utrudniają ich równomierne traktowanie prostownicą, tym samym osłabiając i tak wątpliwą skuteczność zabiegu w walce z pasożytami.</a:t>
            </a:r>
          </a:p>
        </p:txBody>
      </p:sp>
    </p:spTree>
    <p:extLst>
      <p:ext uri="{BB962C8B-B14F-4D97-AF65-F5344CB8AC3E}">
        <p14:creationId xmlns:p14="http://schemas.microsoft.com/office/powerpoint/2010/main" val="2149642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E4BF52B-D3DB-C7C0-F846-B884FD972454}"/>
              </a:ext>
            </a:extLst>
          </p:cNvPr>
          <p:cNvSpPr txBox="1"/>
          <p:nvPr/>
        </p:nvSpPr>
        <p:spPr>
          <a:xfrm>
            <a:off x="1940560" y="944879"/>
            <a:ext cx="9519920" cy="3987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lnSpc>
                <a:spcPts val="2250"/>
              </a:lnSpc>
              <a:spcAft>
                <a:spcPts val="4875"/>
              </a:spcAft>
              <a:buNone/>
            </a:pPr>
            <a:r>
              <a:rPr lang="pl-PL" sz="3600" b="1" i="0" dirty="0">
                <a:solidFill>
                  <a:srgbClr val="363E4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c.d. Prostownica</a:t>
            </a:r>
            <a:endParaRPr lang="pl-PL" sz="3600" dirty="0">
              <a:solidFill>
                <a:srgbClr val="363E4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 fontAlgn="base">
              <a:lnSpc>
                <a:spcPts val="2250"/>
              </a:lnSpc>
              <a:spcAft>
                <a:spcPts val="4875"/>
              </a:spcAft>
              <a:buNone/>
            </a:pPr>
            <a:r>
              <a:rPr lang="pl-PL" b="0" i="0" dirty="0">
                <a:solidFill>
                  <a:srgbClr val="363E4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Ponadto warto podkreślić, że używanie prostownicy do stylizacji włosów jest niekorzystne dla kondycji kosmyków. Prostownica generuje bardzo wysoką temperaturę, działając miejscowo na włosy, co może prowadzić do ich przegrzania, przesuszenia, a w efekcie do zaburzenia cyklu wzrostu.</a:t>
            </a:r>
          </a:p>
          <a:p>
            <a:pPr algn="just" fontAlgn="base">
              <a:lnSpc>
                <a:spcPts val="2250"/>
              </a:lnSpc>
              <a:spcAft>
                <a:spcPts val="4875"/>
              </a:spcAft>
            </a:pP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pl-PL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bsolutnie nie powinno się używać prostownicy u dzieci, z powodu wszawicy gdyż nie dość, że to w niczym nie pomoże, to jeszcze może doprowadzić do zniszczenia delikatnych włosów dziecka, a nawet może grozić poparzeniem skóry na głowie, buzi czy karku (gdy np. dziecko gwałtownie się wyrwie podczas zabiegu).</a:t>
            </a:r>
          </a:p>
        </p:txBody>
      </p:sp>
    </p:spTree>
    <p:extLst>
      <p:ext uri="{BB962C8B-B14F-4D97-AF65-F5344CB8AC3E}">
        <p14:creationId xmlns:p14="http://schemas.microsoft.com/office/powerpoint/2010/main" val="2012736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F2BC97-281F-D8FA-C7AD-33B834DD3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654" y="537328"/>
            <a:ext cx="9656957" cy="1367672"/>
          </a:xfrm>
        </p:spPr>
        <p:txBody>
          <a:bodyPr/>
          <a:lstStyle/>
          <a:p>
            <a:r>
              <a:rPr lang="pl-PL" b="1" dirty="0"/>
              <a:t>PREPARATY PROFILAKTYCZNE DO WALKI Z WSZAWICĄ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20C8A21-7128-A6E6-7E11-F91CCF2D7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27" y="1902764"/>
            <a:ext cx="3704733" cy="372427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E65D9B2-83BC-B1C2-5EB0-CAC53A654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765" y="1968752"/>
            <a:ext cx="3543300" cy="372427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B7B5B46-12FA-5466-5DF2-BAC5FFDB3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171" y="1968753"/>
            <a:ext cx="3543300" cy="365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50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00DE7A-2177-C946-357F-CD96F5BB5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861" y="1485900"/>
            <a:ext cx="3552333" cy="38862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0EC0CB5-B1AA-C83A-11B4-D1BE03ED3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069" y="1045224"/>
            <a:ext cx="3836643" cy="523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80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E5F335BF-045E-AF55-2D15-996410722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305" y="652805"/>
            <a:ext cx="3796817" cy="555238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A6809D4-2442-AE94-90DE-947D2346F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740" y="989814"/>
            <a:ext cx="4205521" cy="534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77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1A17D99-2C93-E8C1-80CB-87A943176072}"/>
              </a:ext>
            </a:extLst>
          </p:cNvPr>
          <p:cNvSpPr txBox="1"/>
          <p:nvPr/>
        </p:nvSpPr>
        <p:spPr>
          <a:xfrm>
            <a:off x="1715678" y="820132"/>
            <a:ext cx="874807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8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Wszawica jest chorobą pasożytniczą i nie znajduje się w wykazie chorób zakaźnych, stanowiącym załącznik do ustawy z dnia 5 grudnia 2008 r. o zapobieganiu oraz zwalczaniu zakażeń i chorób zakaźnych u ludzi  (Dz. U. z 2022 r. poz. 1657, z </a:t>
            </a:r>
            <a:r>
              <a:rPr lang="pl-PL" sz="2800" b="0" i="0" dirty="0" err="1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późn</a:t>
            </a:r>
            <a:r>
              <a:rPr lang="pl-PL" sz="28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. zm.). Wynika to z faktu, że na terenie Polski od lat nie występują już niebezpieczne choroby zakaźne przenoszone przez wszy (np. dur wysypkowy).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48445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9813048-5878-30EE-A4F4-943B6768C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225" y="593888"/>
            <a:ext cx="3448639" cy="602677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624CE65-5949-2074-429F-46193FF3F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150" y="328612"/>
            <a:ext cx="457200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60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8D32E9B-73B1-4150-19D6-79CBC5918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36" y="1244338"/>
            <a:ext cx="4078566" cy="447812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42A7111-B9B3-54BC-8D72-EDA9EC1F3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750" y="1125423"/>
            <a:ext cx="45720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53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1F47D29-A0D6-B714-39A5-8341FE353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557" y="1253765"/>
            <a:ext cx="3610466" cy="516127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7F133EB-AB82-EE16-6A8A-59BB7AFD4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969" y="565608"/>
            <a:ext cx="4472609" cy="607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78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A245607-A78E-53EE-BB41-3CC02226FDF5}"/>
              </a:ext>
            </a:extLst>
          </p:cNvPr>
          <p:cNvSpPr txBox="1"/>
          <p:nvPr/>
        </p:nvSpPr>
        <p:spPr>
          <a:xfrm>
            <a:off x="1951348" y="659875"/>
            <a:ext cx="8861196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buNone/>
            </a:pPr>
            <a:r>
              <a:rPr lang="pl-PL" sz="4000" b="1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P O S T Ę P O W A N I E</a:t>
            </a:r>
          </a:p>
          <a:p>
            <a:pPr algn="just" fontAlgn="base">
              <a:buNone/>
            </a:pPr>
            <a:endParaRPr lang="pl-PL" sz="3200" b="1" i="0" dirty="0">
              <a:solidFill>
                <a:srgbClr val="1B1B1B"/>
              </a:solidFill>
              <a:effectLst/>
              <a:latin typeface="Open Sans" panose="020B0606030504020204" pitchFamily="34" charset="0"/>
            </a:endParaRPr>
          </a:p>
          <a:p>
            <a:pPr algn="just" fontAlgn="base">
              <a:buNone/>
            </a:pPr>
            <a:r>
              <a:rPr lang="pl-PL" sz="2800" b="1" dirty="0">
                <a:solidFill>
                  <a:srgbClr val="1B1B1B"/>
                </a:solidFill>
                <a:latin typeface="Open Sans" panose="020B0606030504020204" pitchFamily="34" charset="0"/>
              </a:rPr>
              <a:t>Należy pamiętać że problem wszawicy potencjalnie dotyczy wszystkich domowników. </a:t>
            </a:r>
          </a:p>
          <a:p>
            <a:pPr algn="just" fontAlgn="base">
              <a:buNone/>
            </a:pPr>
            <a:endParaRPr lang="pl-PL" sz="2800" b="1" i="0" dirty="0">
              <a:solidFill>
                <a:srgbClr val="1B1B1B"/>
              </a:solidFill>
              <a:effectLst/>
              <a:latin typeface="Open Sans" panose="020B0606030504020204" pitchFamily="34" charset="0"/>
            </a:endParaRPr>
          </a:p>
          <a:p>
            <a:pPr marL="457200" indent="-457200" algn="just" fontAlgn="base">
              <a:buFont typeface="Arial" panose="020B0604020202020204" pitchFamily="34" charset="0"/>
              <a:buChar char="•"/>
            </a:pPr>
            <a:r>
              <a:rPr lang="pl-PL" sz="28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Grzebienie i szczotki należy myć w </a:t>
            </a:r>
            <a:r>
              <a:rPr lang="pl-PL" sz="2800" dirty="0">
                <a:solidFill>
                  <a:srgbClr val="1B1B1B"/>
                </a:solidFill>
                <a:latin typeface="Open Sans" panose="020B0606030504020204" pitchFamily="34" charset="0"/>
              </a:rPr>
              <a:t>gorącej</a:t>
            </a:r>
            <a:r>
              <a:rPr lang="pl-PL" sz="28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 wodzie      z dodatkiem szamponu przeciwko wszom              i moczyć w wodzie około godzinę.</a:t>
            </a:r>
          </a:p>
          <a:p>
            <a:pPr marL="457200" indent="-457200" algn="just" fontAlgn="base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1B1B1B"/>
                </a:solidFill>
                <a:latin typeface="Open Sans" panose="020B0606030504020204" pitchFamily="34" charset="0"/>
              </a:rPr>
              <a:t>O</a:t>
            </a:r>
            <a:r>
              <a:rPr lang="pl-PL" sz="28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dzież należy prać w pralce w temperaturze 60° (temperatura powyżej 53,5°C zabija wszy i ich jajka). Prześcieradła, poszewki na poduszki, ręczniki i odzież należy wyprasować gorącym żelazkiem.</a:t>
            </a:r>
          </a:p>
        </p:txBody>
      </p:sp>
    </p:spTree>
    <p:extLst>
      <p:ext uri="{BB962C8B-B14F-4D97-AF65-F5344CB8AC3E}">
        <p14:creationId xmlns:p14="http://schemas.microsoft.com/office/powerpoint/2010/main" val="3311402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ACB444D-0575-405E-DE5B-35CBF9816067}"/>
              </a:ext>
            </a:extLst>
          </p:cNvPr>
          <p:cNvSpPr txBox="1"/>
          <p:nvPr/>
        </p:nvSpPr>
        <p:spPr>
          <a:xfrm>
            <a:off x="1545996" y="243544"/>
            <a:ext cx="8672659" cy="637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1B1B1B"/>
                </a:solidFill>
                <a:latin typeface="Open Sans" panose="020B0606030504020204" pitchFamily="34" charset="0"/>
              </a:rPr>
              <a:t>Materace, tapczany należy przeprasować gorącym żelazkiem z parą pod ciśnieniem a zwłaszcza w okolicy szwów, łączeń materiału. Należy pamiętać również o kanapach, fotelach.</a:t>
            </a:r>
            <a:endParaRPr lang="pl-PL" sz="2800" b="0" i="0" dirty="0">
              <a:solidFill>
                <a:srgbClr val="1B1B1B"/>
              </a:solidFill>
              <a:effectLst/>
              <a:latin typeface="Open Sans" panose="020B060603050402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Rzeczy, których nie można wyprać należy spryskać preparatem owadobójczym, a następnie szczelnie zamknąć na 10 dni w foliowym worku, następnie wyczyścić na sucho lub mokro.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pomieszczeniach należy odkurzyć podłogę         </a:t>
            </a:r>
            <a:r>
              <a:rPr lang="pl-PL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2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meble.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Pluszowe zabawki wyprać lub przetrzymać              w zamrażalniku ok. </a:t>
            </a:r>
            <a:r>
              <a:rPr lang="pl-PL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pl-PL" sz="2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-2</a:t>
            </a:r>
            <a:r>
              <a:rPr lang="pl-PL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dni</a:t>
            </a:r>
            <a:r>
              <a:rPr lang="pl-PL" sz="2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1699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2B2D1898-F620-6C2A-1C2C-8B43E6A16044}"/>
              </a:ext>
            </a:extLst>
          </p:cNvPr>
          <p:cNvSpPr txBox="1"/>
          <p:nvPr/>
        </p:nvSpPr>
        <p:spPr>
          <a:xfrm>
            <a:off x="2092750" y="772997"/>
            <a:ext cx="888004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800" b="1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PODSUMOWANIE</a:t>
            </a:r>
          </a:p>
          <a:p>
            <a:pPr algn="just"/>
            <a:r>
              <a:rPr lang="pl-PL" sz="28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Podstawowe zasady profilaktyki wszawicy to</a:t>
            </a:r>
            <a:r>
              <a:rPr lang="pl-PL" sz="2800" dirty="0">
                <a:solidFill>
                  <a:srgbClr val="1B1B1B"/>
                </a:solidFill>
                <a:latin typeface="Open Sans" panose="020B0606030504020204" pitchFamily="34" charset="0"/>
              </a:rPr>
              <a:t> </a:t>
            </a:r>
            <a:r>
              <a:rPr lang="pl-PL" sz="28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stała systematyczna kontrola czystości skóry i włosów, którą wykonują rodzice lub opiekunowie,                     i natychmiastowa likwidacja gnid i wszy w przypadku ich zauważenia. W takiej sytuacji rodzice powinni również poinformować rodziców wszystkich dzieci,     z którymi miało ono kontakt. Pomoże to w likwidacji ogniska wszawicy i zapobiegnie nawracającemu wzajemnemu zakażaniu się dzieci.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258480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E91D9334-5576-B5DD-2CC8-B5A3ACDEB534}"/>
              </a:ext>
            </a:extLst>
          </p:cNvPr>
          <p:cNvSpPr txBox="1"/>
          <p:nvPr/>
        </p:nvSpPr>
        <p:spPr>
          <a:xfrm>
            <a:off x="1809946" y="725864"/>
            <a:ext cx="921941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800" dirty="0">
                <a:solidFill>
                  <a:srgbClr val="1B1B1B"/>
                </a:solidFill>
                <a:latin typeface="Open Sans" panose="020B0606030504020204" pitchFamily="34" charset="0"/>
              </a:rPr>
              <a:t>Opiekunowie po podjęciu informacji o pojawieniu się wszawicy w grupie powinni w tym samym dniu dokładnie sprawdzić głowę dziecku i zastosować preparat w razie potrzeby. Grupa odniesie sukces tylko wtedy gdy wszyscy opiekunowie jednocześnie podejmą działania.</a:t>
            </a:r>
          </a:p>
        </p:txBody>
      </p:sp>
    </p:spTree>
    <p:extLst>
      <p:ext uri="{BB962C8B-B14F-4D97-AF65-F5344CB8AC3E}">
        <p14:creationId xmlns:p14="http://schemas.microsoft.com/office/powerpoint/2010/main" val="2926362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D941C4A-3770-3E37-A6F2-E6D1EFB38E7C}"/>
              </a:ext>
            </a:extLst>
          </p:cNvPr>
          <p:cNvSpPr txBox="1"/>
          <p:nvPr/>
        </p:nvSpPr>
        <p:spPr>
          <a:xfrm>
            <a:off x="2139885" y="678730"/>
            <a:ext cx="700175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https://l.messenger.com/l.php?u=https%3A%2F%2Fyoutube.com%2Fwatch%3Fv%3D2xC0_STyhbA%26si%3DMxW-EYOvYc7TS9BP&amp;h=AT2vi3M4r-FEku2thFeKLdm-MlFoafondHRpPPNLOMc2b5xdwtm4SHV9EoPP97Jcpt2rJnXDgmaefxLhtAI_Wu6e5LXpVCraw4umesY0uOqX67OfJpRQArzGzxNkC7s</a:t>
            </a:r>
          </a:p>
        </p:txBody>
      </p:sp>
    </p:spTree>
    <p:extLst>
      <p:ext uri="{BB962C8B-B14F-4D97-AF65-F5344CB8AC3E}">
        <p14:creationId xmlns:p14="http://schemas.microsoft.com/office/powerpoint/2010/main" val="2098875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C30E37A2-D048-8F34-170B-0FD8C957E7D1}"/>
              </a:ext>
            </a:extLst>
          </p:cNvPr>
          <p:cNvSpPr txBox="1"/>
          <p:nvPr/>
        </p:nvSpPr>
        <p:spPr>
          <a:xfrm>
            <a:off x="2139885" y="820132"/>
            <a:ext cx="700175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hlinkClick r:id="rId2"/>
              </a:rPr>
              <a:t>https://l.messenger.com/l.php?u=https%3A%2F%2Fyoutube.com%2Fwatch%3Fv%3DwTT8An0wFFg%26si%3Dn80QAHDcFpvDgTYN&amp;h=AT3MH6v-K-P8I1SRj3Le6MdMOgdl-Yh9TFG0WmzKE30Ys8niy8PwQZm9yu3c3AFmNdw-7kufOg2tqhCR3dWKgGef8L6Pd6dYlGf2MEKDQUvL_nfuQutcSiy8h0jB8MA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8500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C7A5F7C5-75E0-411A-40AA-97A167D29E73}"/>
              </a:ext>
            </a:extLst>
          </p:cNvPr>
          <p:cNvSpPr txBox="1"/>
          <p:nvPr/>
        </p:nvSpPr>
        <p:spPr>
          <a:xfrm>
            <a:off x="1923068" y="857839"/>
            <a:ext cx="7218575" cy="2095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None/>
            </a:pPr>
            <a:r>
              <a:rPr lang="pl-PL" b="0" i="0" dirty="0">
                <a:effectLst/>
                <a:latin typeface="DDG_ProximaNova"/>
              </a:rPr>
              <a:t>Literatura:</a:t>
            </a:r>
          </a:p>
          <a:p>
            <a:pPr marL="342900" indent="-342900" algn="l" fontAlgn="base">
              <a:buAutoNum type="arabicPeriod"/>
            </a:pPr>
            <a:r>
              <a:rPr lang="pl-PL" b="0" i="0" dirty="0">
                <a:effectLst/>
                <a:latin typeface="DDG_ProximaNova"/>
              </a:rPr>
              <a:t>Portal Gov.pl</a:t>
            </a:r>
          </a:p>
          <a:p>
            <a:pPr algn="l" fontAlgn="base">
              <a:spcBef>
                <a:spcPts val="113"/>
              </a:spcBef>
            </a:pPr>
            <a:r>
              <a:rPr lang="pl-PL" b="0" i="0" u="none" strike="noStrike" dirty="0">
                <a:effectLst/>
                <a:latin typeface="inherit"/>
                <a:hlinkClick r:id="rId2"/>
              </a:rPr>
              <a:t>https://www.gov.pl › web › zdrowie › wszawica</a:t>
            </a:r>
          </a:p>
          <a:p>
            <a:pPr algn="l" fontAlgn="base">
              <a:spcBef>
                <a:spcPts val="113"/>
              </a:spcBef>
            </a:pPr>
            <a:r>
              <a:rPr lang="pl-PL" dirty="0">
                <a:latin typeface="inherit"/>
                <a:hlinkClick r:id="rId2"/>
              </a:rPr>
              <a:t>Zdjęcia:</a:t>
            </a:r>
          </a:p>
          <a:p>
            <a:pPr algn="l" fontAlgn="base">
              <a:spcBef>
                <a:spcPts val="113"/>
              </a:spcBef>
            </a:pPr>
            <a:r>
              <a:rPr lang="pl-PL" b="0" i="0" u="none" strike="noStrike" dirty="0">
                <a:effectLst/>
                <a:latin typeface="var(--sds-font-family-01)"/>
                <a:hlinkClick r:id="rId2"/>
              </a:rPr>
              <a:t>Istockphoto.com</a:t>
            </a:r>
          </a:p>
          <a:p>
            <a:pPr algn="l" fontAlgn="base">
              <a:spcBef>
                <a:spcPts val="113"/>
              </a:spcBef>
            </a:pPr>
            <a:endParaRPr lang="pl-PL" dirty="0">
              <a:latin typeface="var(--sds-font-family-01)"/>
              <a:hlinkClick r:id="rId2"/>
            </a:endParaRPr>
          </a:p>
          <a:p>
            <a:pPr algn="l" fontAlgn="base">
              <a:spcBef>
                <a:spcPts val="113"/>
              </a:spcBef>
            </a:pPr>
            <a:endParaRPr lang="pl-PL" b="0" i="0" u="none" strike="noStrike" dirty="0">
              <a:effectLst/>
              <a:latin typeface="var(--sds-font-family-01)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4257812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E940C961-C320-D2B2-B129-FCA13CB32433}"/>
              </a:ext>
            </a:extLst>
          </p:cNvPr>
          <p:cNvSpPr txBox="1"/>
          <p:nvPr/>
        </p:nvSpPr>
        <p:spPr>
          <a:xfrm>
            <a:off x="1866506" y="923827"/>
            <a:ext cx="894603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8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Tym samym </a:t>
            </a:r>
            <a:r>
              <a:rPr lang="pl-PL" sz="2800" b="1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decyzja o pozostaniu dziecka w domu do czasu usunięcia wszy</a:t>
            </a:r>
            <a:r>
              <a:rPr lang="pl-PL" sz="28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 nie wymaga interwencji organów władzy publicznej w trybie przewidzianym ustawą, lecz </a:t>
            </a:r>
            <a:r>
              <a:rPr lang="pl-PL" sz="2800" b="1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znajduje się całkowicie w gestii jego rodziców lub opiekunów</a:t>
            </a:r>
            <a:r>
              <a:rPr lang="pl-PL" sz="28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. Zaleca się, jednak aby działania higieniczne przeciw wszawicy były podjęte przez rodziców lub opiekunów niezwłocznie, a czas nieobecności dziecka w placówce był możliwie najkrótszy.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307844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0B4AC16-33DE-3D32-43C3-92237722B10A}"/>
              </a:ext>
            </a:extLst>
          </p:cNvPr>
          <p:cNvSpPr txBox="1"/>
          <p:nvPr/>
        </p:nvSpPr>
        <p:spPr>
          <a:xfrm>
            <a:off x="1970202" y="650449"/>
            <a:ext cx="895546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32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W przypadku uporczywego uchylania się rodziców lub opiekunów dziecka od działań mających na celu ochronę jego zdrowia             i dbałości o higienę, dyrektor szkoły może zawiadomić pomoc społeczną o konieczności wzmocnienia nadzoru nad realizacją funkcji opiekuńczych przez rodziców dziecka oraz udzielenia rodzinie potrzebnego wsparcia.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301916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E8D953D-3D3C-30C1-C222-77EDF7F6140B}"/>
              </a:ext>
            </a:extLst>
          </p:cNvPr>
          <p:cNvSpPr txBox="1"/>
          <p:nvPr/>
        </p:nvSpPr>
        <p:spPr>
          <a:xfrm>
            <a:off x="1904214" y="593889"/>
            <a:ext cx="862552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8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Wszawica jest rozpowszechniona we wszystkich krajach świata. Wszawica głowowa to powszechny problem, który nie jest wyłącznie oznaką braku higieny. Każdy może nabawić się wszawicy, szczególnie podatne są dzieci i młodzież w wieku 3-12 roku życia, którzy przebywają w skupiskach (żłobek, przedszkole, szkoła).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847597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C84A875-E2EE-D16D-5F13-0D0FA48B5E53}"/>
              </a:ext>
            </a:extLst>
          </p:cNvPr>
          <p:cNvSpPr txBox="1"/>
          <p:nvPr/>
        </p:nvSpPr>
        <p:spPr>
          <a:xfrm>
            <a:off x="1847654" y="688158"/>
            <a:ext cx="909686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buNone/>
            </a:pPr>
            <a:r>
              <a:rPr lang="pl-PL" sz="2400" b="1" i="0" dirty="0">
                <a:solidFill>
                  <a:srgbClr val="1B1B1B"/>
                </a:solidFill>
                <a:effectLst/>
                <a:latin typeface="inherit"/>
              </a:rPr>
              <a:t>Wszawica głowowa</a:t>
            </a:r>
            <a:endParaRPr lang="pl-PL" sz="2400" b="1" i="0" dirty="0">
              <a:solidFill>
                <a:srgbClr val="1B1B1B"/>
              </a:solidFill>
              <a:effectLst/>
              <a:latin typeface="Open Sans" panose="020B0606030504020204" pitchFamily="34" charset="0"/>
            </a:endParaRP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pl-PL" sz="24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ma długość 2 – 3 mm, 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pl-PL" sz="24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kolor brudnobiały lub szary, który może stać się jaśniejszy lub ciemniejszy zależnie od koloru włosów człowieka</a:t>
            </a:r>
            <a:r>
              <a:rPr lang="pl-PL" sz="2400" dirty="0">
                <a:solidFill>
                  <a:srgbClr val="1B1B1B"/>
                </a:solidFill>
                <a:latin typeface="Open Sans" panose="020B0606030504020204" pitchFamily="34" charset="0"/>
              </a:rPr>
              <a:t>,</a:t>
            </a:r>
            <a:r>
              <a:rPr lang="pl-PL" sz="24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1B1B1B"/>
                </a:solidFill>
                <a:latin typeface="Open Sans" panose="020B0606030504020204" pitchFamily="34" charset="0"/>
              </a:rPr>
              <a:t>ż</a:t>
            </a:r>
            <a:r>
              <a:rPr lang="pl-PL" sz="24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yje około miesiąca, jednak poza głową człowieka może przeżyć 1 – 2 dni,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1B1B1B"/>
                </a:solidFill>
                <a:latin typeface="Open Sans" panose="020B0606030504020204" pitchFamily="34" charset="0"/>
              </a:rPr>
              <a:t>s</a:t>
            </a:r>
            <a:r>
              <a:rPr lang="pl-PL" sz="24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amica składa od 100 do 300 jajeczek dziennie nazywanych gnidami, które przylegają mocno do włosów dzięki substancji klejącej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1B1B1B"/>
                </a:solidFill>
                <a:latin typeface="Open Sans" panose="020B0606030504020204" pitchFamily="34" charset="0"/>
              </a:rPr>
              <a:t>w</a:t>
            </a:r>
            <a:r>
              <a:rPr lang="pl-PL" sz="24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 ciągu 6 do 10 dni rodzi się larwa, która przeradza się w dorosłego pasożyta w ciągu następnych 10 dni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pl-PL" sz="24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2400" dirty="0">
                <a:solidFill>
                  <a:srgbClr val="1B1B1B"/>
                </a:solidFill>
                <a:latin typeface="Open Sans" panose="020B0606030504020204" pitchFamily="34" charset="0"/>
              </a:rPr>
              <a:t>w</a:t>
            </a:r>
            <a:r>
              <a:rPr lang="pl-PL" sz="24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esz głowowa umiejscawia się najczęściej w okolicy potylicznej i skroniowej. W tych okolicach zmiany są najbardziej nasilone</a:t>
            </a:r>
          </a:p>
          <a:p>
            <a:pPr algn="just" fontAlgn="base"/>
            <a:r>
              <a:rPr lang="pl-PL" sz="24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1302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6">
            <a:extLst>
              <a:ext uri="{FF2B5EF4-FFF2-40B4-BE49-F238E27FC236}">
                <a16:creationId xmlns:a16="http://schemas.microsoft.com/office/drawing/2014/main" id="{D13F3B09-F79C-4A48-AD24-8F2471743347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73" y="1517716"/>
            <a:ext cx="4788817" cy="3605418"/>
          </a:xfrm>
          <a:prstGeom prst="rect">
            <a:avLst/>
          </a:prstGeom>
          <a:ln>
            <a:noFill/>
            <a:prstDash val="sysDash"/>
            <a:miter lim="800000"/>
          </a:ln>
        </p:spPr>
      </p:pic>
      <p:pic>
        <p:nvPicPr>
          <p:cNvPr id="3" name="Symbol zastępczy zawartości 6">
            <a:extLst>
              <a:ext uri="{FF2B5EF4-FFF2-40B4-BE49-F238E27FC236}">
                <a16:creationId xmlns:a16="http://schemas.microsoft.com/office/drawing/2014/main" id="{9FA84B18-B5DC-1720-6853-8CC2D2218659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212" y="1517715"/>
            <a:ext cx="4568856" cy="3535051"/>
          </a:xfrm>
          <a:prstGeom prst="rect">
            <a:avLst/>
          </a:prstGeom>
          <a:ln>
            <a:noFill/>
            <a:prstDash val="sysDash"/>
            <a:miter lim="800000"/>
          </a:ln>
        </p:spPr>
      </p:pic>
    </p:spTree>
    <p:extLst>
      <p:ext uri="{BB962C8B-B14F-4D97-AF65-F5344CB8AC3E}">
        <p14:creationId xmlns:p14="http://schemas.microsoft.com/office/powerpoint/2010/main" val="3905191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0E65221-B328-7767-EA90-D35D547F6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08" y="1407737"/>
            <a:ext cx="4572000" cy="44196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4D7FD6B-8098-AA49-3871-709466BEE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267" y="-23862"/>
            <a:ext cx="4268771" cy="345286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3F28415-F446-ED54-E349-A5B222951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5247" y="2632090"/>
            <a:ext cx="399097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16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2ED1C86-8BC1-5803-F51C-76993FE5CF41}"/>
              </a:ext>
            </a:extLst>
          </p:cNvPr>
          <p:cNvSpPr txBox="1"/>
          <p:nvPr/>
        </p:nvSpPr>
        <p:spPr>
          <a:xfrm>
            <a:off x="1545996" y="1319753"/>
            <a:ext cx="7595647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i="0" dirty="0">
                <a:solidFill>
                  <a:srgbClr val="1B1B1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OBJAWY WSZAWICY: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Swędzenie i zaczerwienienie skóry głowy</a:t>
            </a:r>
          </a:p>
          <a:p>
            <a:r>
              <a:rPr lang="pl-PL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szczególnie za uszami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Mogą występować rany, zadrapania na głowie</a:t>
            </a:r>
          </a:p>
          <a:p>
            <a:endParaRPr lang="pl-PL" sz="1800" b="0" i="0" dirty="0">
              <a:solidFill>
                <a:srgbClr val="1B1B1B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976303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524</TotalTime>
  <Words>1213</Words>
  <Application>Microsoft Office PowerPoint</Application>
  <PresentationFormat>Panoramiczny</PresentationFormat>
  <Paragraphs>65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7" baseType="lpstr">
      <vt:lpstr>Arial</vt:lpstr>
      <vt:lpstr>Century Gothic</vt:lpstr>
      <vt:lpstr>DDG_ProximaNova</vt:lpstr>
      <vt:lpstr>inherit</vt:lpstr>
      <vt:lpstr>Open Sans</vt:lpstr>
      <vt:lpstr>var(--sds-font-family-01)</vt:lpstr>
      <vt:lpstr>Wingdings 3</vt:lpstr>
      <vt:lpstr>Smuga</vt:lpstr>
      <vt:lpstr>W S Z A W I C 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GRZEBIEŃ ELEKTRYCZNY ORAZ ZWYKLY DO WYCZESYWANIA WSZÓW I GNID</vt:lpstr>
      <vt:lpstr>M I T Y </vt:lpstr>
      <vt:lpstr>F A K T Y</vt:lpstr>
      <vt:lpstr>Prezentacja programu PowerPoint</vt:lpstr>
      <vt:lpstr>Prezentacja programu PowerPoint</vt:lpstr>
      <vt:lpstr>PREPARATY PROFILAKTYCZNE DO WALKI Z WSZAWICĄ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Monika Hamala-Tomczak</dc:creator>
  <cp:lastModifiedBy>Monika Hamala-Tomczak</cp:lastModifiedBy>
  <cp:revision>16</cp:revision>
  <dcterms:created xsi:type="dcterms:W3CDTF">2025-03-16T18:08:50Z</dcterms:created>
  <dcterms:modified xsi:type="dcterms:W3CDTF">2025-04-03T11:07:53Z</dcterms:modified>
</cp:coreProperties>
</file>